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5"/>
  </p:notesMasterIdLst>
  <p:sldIdLst>
    <p:sldId id="266" r:id="rId5"/>
    <p:sldId id="257" r:id="rId6"/>
    <p:sldId id="267" r:id="rId7"/>
    <p:sldId id="268" r:id="rId8"/>
    <p:sldId id="285" r:id="rId9"/>
    <p:sldId id="270" r:id="rId10"/>
    <p:sldId id="271" r:id="rId11"/>
    <p:sldId id="269" r:id="rId12"/>
    <p:sldId id="272" r:id="rId13"/>
    <p:sldId id="273" r:id="rId14"/>
    <p:sldId id="274" r:id="rId15"/>
    <p:sldId id="275" r:id="rId16"/>
    <p:sldId id="276" r:id="rId17"/>
    <p:sldId id="277" r:id="rId18"/>
    <p:sldId id="278" r:id="rId19"/>
    <p:sldId id="279" r:id="rId20"/>
    <p:sldId id="280" r:id="rId21"/>
    <p:sldId id="281" r:id="rId22"/>
    <p:sldId id="286"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87" d="100"/>
          <a:sy n="87" d="100"/>
        </p:scale>
        <p:origin x="-528" y="-8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smtClean="0"/>
            <a:t>Problem Statement</a:t>
          </a:r>
          <a:endParaRPr lang="en-US" dirty="0"/>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smtClean="0"/>
            <a:t>Supplier</a:t>
          </a:r>
          <a:r>
            <a:rPr lang="en-US" baseline="0" dirty="0" smtClean="0"/>
            <a:t> Overview</a:t>
          </a:r>
          <a:endParaRPr lang="en-US" dirty="0"/>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smtClean="0"/>
            <a:t>Volume Movement</a:t>
          </a:r>
          <a:endParaRPr lang="en-US" dirty="0"/>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36753B7C-15DB-4F08-92DA-60935B0007F8}">
      <dgm:prSet/>
      <dgm:spPr/>
      <dgm:t>
        <a:bodyPr/>
        <a:lstStyle/>
        <a:p>
          <a:pPr>
            <a:lnSpc>
              <a:spcPct val="100000"/>
            </a:lnSpc>
            <a:defRPr cap="all"/>
          </a:pPr>
          <a:r>
            <a:rPr lang="en-US" dirty="0" smtClean="0"/>
            <a:t>Findings &amp; Recommendations</a:t>
          </a:r>
          <a:endParaRPr lang="en-US" dirty="0"/>
        </a:p>
      </dgm:t>
    </dgm:pt>
    <dgm:pt modelId="{DC78AF84-8B9D-4586-A68A-6E430C0C81C5}" type="parTrans" cxnId="{7BBBD89F-30C7-422D-976C-B6FC3BB9E17E}">
      <dgm:prSet/>
      <dgm:spPr/>
      <dgm:t>
        <a:bodyPr/>
        <a:lstStyle/>
        <a:p>
          <a:endParaRPr lang="en-US"/>
        </a:p>
      </dgm:t>
    </dgm:pt>
    <dgm:pt modelId="{9635E311-8714-4150-BC28-7271326396FD}" type="sibTrans" cxnId="{7BBBD89F-30C7-422D-976C-B6FC3BB9E17E}">
      <dgm:prSet/>
      <dgm:spPr/>
      <dgm:t>
        <a:bodyPr/>
        <a:lstStyle/>
        <a:p>
          <a:endParaRPr lang="en-US"/>
        </a:p>
      </dgm:t>
    </dgm:pt>
    <dgm:pt modelId="{E9C19365-EE5E-45F9-BFBD-6CAED0AE6905}">
      <dgm:prSet/>
      <dgm:spPr/>
      <dgm:t>
        <a:bodyPr/>
        <a:lstStyle/>
        <a:p>
          <a:pPr>
            <a:lnSpc>
              <a:spcPct val="100000"/>
            </a:lnSpc>
            <a:defRPr cap="all"/>
          </a:pPr>
          <a:r>
            <a:rPr lang="en-US" dirty="0" smtClean="0"/>
            <a:t>BUSINESS QUESTIONS</a:t>
          </a:r>
          <a:endParaRPr lang="en-US" dirty="0"/>
        </a:p>
      </dgm:t>
    </dgm:pt>
    <dgm:pt modelId="{3667449B-4202-47F8-9C66-68CC7C60FCD2}" type="parTrans" cxnId="{D655C7EB-3B25-4D1A-9164-4D942A8D6C95}">
      <dgm:prSet/>
      <dgm:spPr/>
      <dgm:t>
        <a:bodyPr/>
        <a:lstStyle/>
        <a:p>
          <a:endParaRPr lang="en-US"/>
        </a:p>
      </dgm:t>
    </dgm:pt>
    <dgm:pt modelId="{383B8ECC-0916-48F5-94C0-3C045C69365A}" type="sibTrans" cxnId="{D655C7EB-3B25-4D1A-9164-4D942A8D6C95}">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t>
        <a:bodyPr/>
        <a:lstStyle/>
        <a:p>
          <a:endParaRPr lang="en-US"/>
        </a:p>
      </dgm:t>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5"/>
      <dgm:spPr>
        <a:prstGeom prst="round2DiagRect">
          <a:avLst>
            <a:gd name="adj1" fmla="val 29727"/>
            <a:gd name="adj2" fmla="val 0"/>
          </a:avLst>
        </a:prstGeom>
        <a:solidFill>
          <a:schemeClr val="accent5"/>
        </a:solidFill>
      </dgm:spPr>
      <dgm:t>
        <a:bodyPr/>
        <a:lstStyle/>
        <a:p>
          <a:endParaRPr lang="en-US"/>
        </a:p>
      </dgm:t>
    </dgm:pt>
    <dgm:pt modelId="{AFF6CE53-2172-43E4-BC33-3C48272DDCF0}" type="pres">
      <dgm:prSet presAssocID="{193252BB-1661-4EF1-B4B4-B609E884D6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a:noFill/>
        </a:ln>
      </dgm:spPr>
      <dgm:t>
        <a:bodyPr/>
        <a:lstStyle/>
        <a:p>
          <a:endParaRPr lang="en-US"/>
        </a:p>
      </dgm: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5">
        <dgm:presLayoutVars>
          <dgm:chMax val="1"/>
          <dgm:chPref val="1"/>
        </dgm:presLayoutVars>
      </dgm:prSet>
      <dgm:spPr/>
      <dgm:t>
        <a:bodyPr/>
        <a:lstStyle/>
        <a:p>
          <a:endParaRPr lang="en-US"/>
        </a:p>
      </dgm:t>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5"/>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xmlns="" val="0"/>
              </a:ext>
            </a:extLst>
          </a:blip>
          <a:srcRect/>
          <a:stretch>
            <a:fillRect/>
          </a:stretch>
        </a:blipFill>
        <a:ln>
          <a:noFill/>
        </a:ln>
      </dgm:spPr>
      <dgm:t>
        <a:bodyPr/>
        <a:lstStyle/>
        <a:p>
          <a:endParaRPr lang="en-US"/>
        </a:p>
      </dgm: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5">
        <dgm:presLayoutVars>
          <dgm:chMax val="1"/>
          <dgm:chPref val="1"/>
        </dgm:presLayoutVars>
      </dgm:prSet>
      <dgm:spPr/>
      <dgm:t>
        <a:bodyPr/>
        <a:lstStyle/>
        <a:p>
          <a:endParaRPr lang="en-US"/>
        </a:p>
      </dgm:t>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5"/>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xmlns="" val="0"/>
              </a:ext>
            </a:extLst>
          </a:blip>
          <a:srcRect/>
          <a:stretch>
            <a:fillRect/>
          </a:stretch>
        </a:blipFill>
        <a:ln>
          <a:noFill/>
        </a:ln>
      </dgm:spPr>
      <dgm:t>
        <a:bodyPr/>
        <a:lstStyle/>
        <a:p>
          <a:endParaRPr lang="en-US"/>
        </a:p>
      </dgm: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5">
        <dgm:presLayoutVars>
          <dgm:chMax val="1"/>
          <dgm:chPref val="1"/>
        </dgm:presLayoutVars>
      </dgm:prSet>
      <dgm:spPr/>
      <dgm:t>
        <a:bodyPr/>
        <a:lstStyle/>
        <a:p>
          <a:endParaRPr lang="en-US"/>
        </a:p>
      </dgm:t>
    </dgm:pt>
    <dgm:pt modelId="{3880786D-BB8E-4542-B33B-CC1D4218DD6B}" type="pres">
      <dgm:prSet presAssocID="{7DE219E0-15AA-4B4B-9BED-F21993E27992}" presName="sibTrans" presStyleCnt="0"/>
      <dgm:spPr/>
    </dgm:pt>
    <dgm:pt modelId="{BB5DB02D-3E18-4397-98E8-17DFC6ED78FB}" type="pres">
      <dgm:prSet presAssocID="{E9C19365-EE5E-45F9-BFBD-6CAED0AE6905}" presName="compNode" presStyleCnt="0"/>
      <dgm:spPr/>
    </dgm:pt>
    <dgm:pt modelId="{8DA168B1-BB4E-4FAF-AB3C-EC61B5CD25D6}" type="pres">
      <dgm:prSet presAssocID="{E9C19365-EE5E-45F9-BFBD-6CAED0AE6905}" presName="iconBgRect" presStyleLbl="bgShp" presStyleIdx="3" presStyleCnt="5"/>
      <dgm:spPr/>
    </dgm:pt>
    <dgm:pt modelId="{49B34518-AF0C-47D3-87B8-341327E39827}" type="pres">
      <dgm:prSet presAssocID="{E9C19365-EE5E-45F9-BFBD-6CAED0AE6905}"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xmlns="" val="0"/>
              </a:ext>
            </a:extLst>
          </a:blip>
          <a:srcRect/>
          <a:stretch>
            <a:fillRect/>
          </a:stretch>
        </a:blipFill>
      </dgm:spPr>
      <dgm:t>
        <a:bodyPr/>
        <a:lstStyle/>
        <a:p>
          <a:endParaRPr lang="en-US"/>
        </a:p>
      </dgm:t>
    </dgm:pt>
    <dgm:pt modelId="{1C6AD347-1AFC-4389-976D-88104F55D808}" type="pres">
      <dgm:prSet presAssocID="{E9C19365-EE5E-45F9-BFBD-6CAED0AE6905}" presName="spaceRect" presStyleCnt="0"/>
      <dgm:spPr/>
    </dgm:pt>
    <dgm:pt modelId="{C5BC92F9-E336-48E9-B02F-E6774CA21717}" type="pres">
      <dgm:prSet presAssocID="{E9C19365-EE5E-45F9-BFBD-6CAED0AE6905}" presName="textRect" presStyleLbl="revTx" presStyleIdx="3" presStyleCnt="5">
        <dgm:presLayoutVars>
          <dgm:chMax val="1"/>
          <dgm:chPref val="1"/>
        </dgm:presLayoutVars>
      </dgm:prSet>
      <dgm:spPr/>
      <dgm:t>
        <a:bodyPr/>
        <a:lstStyle/>
        <a:p>
          <a:endParaRPr lang="en-US"/>
        </a:p>
      </dgm:t>
    </dgm:pt>
    <dgm:pt modelId="{922C9D91-54F5-4B88-BAE5-427C2DAFBE09}" type="pres">
      <dgm:prSet presAssocID="{383B8ECC-0916-48F5-94C0-3C045C69365A}" presName="sibTrans" presStyleCnt="0"/>
      <dgm:spPr/>
    </dgm:pt>
    <dgm:pt modelId="{59D42227-CE6A-44D6-A911-793BA73A6471}" type="pres">
      <dgm:prSet presAssocID="{36753B7C-15DB-4F08-92DA-60935B0007F8}" presName="compNode" presStyleCnt="0"/>
      <dgm:spPr/>
    </dgm:pt>
    <dgm:pt modelId="{645928EC-DF8C-4225-BF18-EB8C3DD6CB3D}" type="pres">
      <dgm:prSet presAssocID="{36753B7C-15DB-4F08-92DA-60935B0007F8}" presName="iconBgRect" presStyleLbl="bgShp" presStyleIdx="4" presStyleCnt="5"/>
      <dgm:spPr>
        <a:solidFill>
          <a:schemeClr val="accent5"/>
        </a:solidFill>
      </dgm:spPr>
      <dgm:t>
        <a:bodyPr/>
        <a:lstStyle/>
        <a:p>
          <a:endParaRPr lang="en-US"/>
        </a:p>
      </dgm:t>
    </dgm:pt>
    <dgm:pt modelId="{B1AAEDE3-0182-43C1-AEF5-1DCEA6FB8C00}" type="pres">
      <dgm:prSet presAssocID="{36753B7C-15DB-4F08-92DA-60935B0007F8}" presName="iconRect" presStyleLbl="node1" presStyleIdx="4" presStyleCnt="5" custScaleX="108198" custScaleY="100557" custLinFactNeighborX="8025" custLinFactNeighborY="0"/>
      <dgm:spPr>
        <a:blipFill>
          <a:blip xmlns:r="http://schemas.openxmlformats.org/officeDocument/2006/relationships" r:embed="rId5">
            <a:extLst>
              <a:ext uri="{28A0092B-C50C-407E-A947-70E740481C1C}">
                <a14:useLocalDpi xmlns:a14="http://schemas.microsoft.com/office/drawing/2010/main" xmlns="" val="0"/>
              </a:ext>
            </a:extLst>
          </a:blip>
          <a:srcRect/>
          <a:stretch>
            <a:fillRect t="-4000" b="-4000"/>
          </a:stretch>
        </a:blipFill>
      </dgm:spPr>
      <dgm:t>
        <a:bodyPr/>
        <a:lstStyle/>
        <a:p>
          <a:endParaRPr lang="en-US"/>
        </a:p>
      </dgm:t>
    </dgm:pt>
    <dgm:pt modelId="{B9B32C50-5EFC-4B5C-8895-503D88442A8F}" type="pres">
      <dgm:prSet presAssocID="{36753B7C-15DB-4F08-92DA-60935B0007F8}" presName="spaceRect" presStyleCnt="0"/>
      <dgm:spPr/>
    </dgm:pt>
    <dgm:pt modelId="{4F9A768C-269F-4861-A21D-959CA40673A8}" type="pres">
      <dgm:prSet presAssocID="{36753B7C-15DB-4F08-92DA-60935B0007F8}" presName="textRect" presStyleLbl="revTx" presStyleIdx="4" presStyleCnt="5">
        <dgm:presLayoutVars>
          <dgm:chMax val="1"/>
          <dgm:chPref val="1"/>
        </dgm:presLayoutVars>
      </dgm:prSet>
      <dgm:spPr/>
      <dgm:t>
        <a:bodyPr/>
        <a:lstStyle/>
        <a:p>
          <a:endParaRPr lang="en-US"/>
        </a:p>
      </dgm:t>
    </dgm:pt>
  </dgm:ptLst>
  <dgm:cxnLst>
    <dgm:cxn modelId="{472D2D17-E245-46DF-98A5-C38415CADC1E}" type="presOf" srcId="{A0E3938A-38FD-4C6B-BC76-DCF294EE93DC}" destId="{2DEB68D9-2D2A-405A-A95A-F123B81445D3}" srcOrd="0" destOrd="0" presId="urn:microsoft.com/office/officeart/2018/5/layout/IconLeafLabelList"/>
    <dgm:cxn modelId="{8165C0B9-86F7-4713-A9E6-91435D3A51B4}" type="presOf" srcId="{E9C19365-EE5E-45F9-BFBD-6CAED0AE6905}" destId="{C5BC92F9-E336-48E9-B02F-E6774CA21717}" srcOrd="0" destOrd="0" presId="urn:microsoft.com/office/officeart/2018/5/layout/IconLeafLabelList"/>
    <dgm:cxn modelId="{D655C7EB-3B25-4D1A-9164-4D942A8D6C95}" srcId="{34FF870C-5D9B-4878-9827-A3D8F8D3B4C3}" destId="{E9C19365-EE5E-45F9-BFBD-6CAED0AE6905}" srcOrd="3" destOrd="0" parTransId="{3667449B-4202-47F8-9C66-68CC7C60FCD2}" sibTransId="{383B8ECC-0916-48F5-94C0-3C045C69365A}"/>
    <dgm:cxn modelId="{B126511F-11FF-4EDD-85D7-D89737033340}" type="presOf" srcId="{34FF870C-5D9B-4878-9827-A3D8F8D3B4C3}" destId="{D2FA40C6-C0ED-46A3-92CE-B081053B2BA8}" srcOrd="0" destOrd="0" presId="urn:microsoft.com/office/officeart/2018/5/layout/IconLeafLabelList"/>
    <dgm:cxn modelId="{A341BC0D-6DD3-4979-9832-08DC41068DC6}" srcId="{34FF870C-5D9B-4878-9827-A3D8F8D3B4C3}" destId="{1777E161-D0DE-4D31-91FE-E2AD8AAC6AAC}" srcOrd="1" destOrd="0" parTransId="{50E45982-4B36-4BD3-ABAD-204FBA61FF0E}" sibTransId="{FB489039-8D8A-4FC2-9B37-994383FDE902}"/>
    <dgm:cxn modelId="{095425F3-197C-4E69-84D5-0C51196EF1C6}" srcId="{34FF870C-5D9B-4878-9827-A3D8F8D3B4C3}" destId="{193252BB-1661-4EF1-B4B4-B609E884D6B5}" srcOrd="0" destOrd="0" parTransId="{5A04EF90-0F09-4424-BA8F-063E80337D8E}" sibTransId="{54292CB0-011E-4706-9294-372AD5816BB9}"/>
    <dgm:cxn modelId="{7BBBD89F-30C7-422D-976C-B6FC3BB9E17E}" srcId="{34FF870C-5D9B-4878-9827-A3D8F8D3B4C3}" destId="{36753B7C-15DB-4F08-92DA-60935B0007F8}" srcOrd="4" destOrd="0" parTransId="{DC78AF84-8B9D-4586-A68A-6E430C0C81C5}" sibTransId="{9635E311-8714-4150-BC28-7271326396FD}"/>
    <dgm:cxn modelId="{C3093AB7-9BBB-4595-A705-841ABB75BC49}" type="presOf" srcId="{1777E161-D0DE-4D31-91FE-E2AD8AAC6AAC}" destId="{1CD40C66-A0B4-4978-9941-A79D4CBD111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FA3ECF3F-F2D7-4808-8F32-35657BC1DF89}" type="presOf" srcId="{193252BB-1661-4EF1-B4B4-B609E884D6B5}" destId="{B2757675-DFB6-4B33-9701-161572571D2B}" srcOrd="0" destOrd="0" presId="urn:microsoft.com/office/officeart/2018/5/layout/IconLeafLabelList"/>
    <dgm:cxn modelId="{4E53D957-2266-4BEA-A924-898BEB116860}" type="presOf" srcId="{36753B7C-15DB-4F08-92DA-60935B0007F8}" destId="{4F9A768C-269F-4861-A21D-959CA40673A8}"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 modelId="{7C15918F-B38F-44FA-A799-A4F0692D61C9}" type="presParOf" srcId="{D2FA40C6-C0ED-46A3-92CE-B081053B2BA8}" destId="{3880786D-BB8E-4542-B33B-CC1D4218DD6B}" srcOrd="5" destOrd="0" presId="urn:microsoft.com/office/officeart/2018/5/layout/IconLeafLabelList"/>
    <dgm:cxn modelId="{B02E112C-5C14-4ACB-B366-C30E8CC20247}" type="presParOf" srcId="{D2FA40C6-C0ED-46A3-92CE-B081053B2BA8}" destId="{BB5DB02D-3E18-4397-98E8-17DFC6ED78FB}" srcOrd="6" destOrd="0" presId="urn:microsoft.com/office/officeart/2018/5/layout/IconLeafLabelList"/>
    <dgm:cxn modelId="{09F080B0-2E3B-4606-B86C-FAF2772D8DD2}" type="presParOf" srcId="{BB5DB02D-3E18-4397-98E8-17DFC6ED78FB}" destId="{8DA168B1-BB4E-4FAF-AB3C-EC61B5CD25D6}" srcOrd="0" destOrd="0" presId="urn:microsoft.com/office/officeart/2018/5/layout/IconLeafLabelList"/>
    <dgm:cxn modelId="{28C3B67C-8A87-43C4-A89C-10FF74F68FFD}" type="presParOf" srcId="{BB5DB02D-3E18-4397-98E8-17DFC6ED78FB}" destId="{49B34518-AF0C-47D3-87B8-341327E39827}" srcOrd="1" destOrd="0" presId="urn:microsoft.com/office/officeart/2018/5/layout/IconLeafLabelList"/>
    <dgm:cxn modelId="{747287ED-B4FA-4737-A589-E9B56BC5659F}" type="presParOf" srcId="{BB5DB02D-3E18-4397-98E8-17DFC6ED78FB}" destId="{1C6AD347-1AFC-4389-976D-88104F55D808}" srcOrd="2" destOrd="0" presId="urn:microsoft.com/office/officeart/2018/5/layout/IconLeafLabelList"/>
    <dgm:cxn modelId="{0D31A69E-9FE1-44A8-9917-4515C8933CD3}" type="presParOf" srcId="{BB5DB02D-3E18-4397-98E8-17DFC6ED78FB}" destId="{C5BC92F9-E336-48E9-B02F-E6774CA21717}" srcOrd="3" destOrd="0" presId="urn:microsoft.com/office/officeart/2018/5/layout/IconLeafLabelList"/>
    <dgm:cxn modelId="{BEF9194D-8813-4021-98A3-DB3AD7A792CB}" type="presParOf" srcId="{D2FA40C6-C0ED-46A3-92CE-B081053B2BA8}" destId="{922C9D91-54F5-4B88-BAE5-427C2DAFBE09}" srcOrd="7" destOrd="0" presId="urn:microsoft.com/office/officeart/2018/5/layout/IconLeafLabelList"/>
    <dgm:cxn modelId="{4E9714AD-8449-45F9-8562-3EAED86B1B87}" type="presParOf" srcId="{D2FA40C6-C0ED-46A3-92CE-B081053B2BA8}" destId="{59D42227-CE6A-44D6-A911-793BA73A6471}" srcOrd="8" destOrd="0" presId="urn:microsoft.com/office/officeart/2018/5/layout/IconLeafLabelList"/>
    <dgm:cxn modelId="{A0D392CA-571C-4233-BDC2-E11AF9A5FC79}" type="presParOf" srcId="{59D42227-CE6A-44D6-A911-793BA73A6471}" destId="{645928EC-DF8C-4225-BF18-EB8C3DD6CB3D}" srcOrd="0" destOrd="0" presId="urn:microsoft.com/office/officeart/2018/5/layout/IconLeafLabelList"/>
    <dgm:cxn modelId="{95734CDE-1E47-4551-BCE6-E734DB6381DF}" type="presParOf" srcId="{59D42227-CE6A-44D6-A911-793BA73A6471}" destId="{B1AAEDE3-0182-43C1-AEF5-1DCEA6FB8C00}" srcOrd="1" destOrd="0" presId="urn:microsoft.com/office/officeart/2018/5/layout/IconLeafLabelList"/>
    <dgm:cxn modelId="{DAD29195-22BB-401D-88D2-6F63643D6081}" type="presParOf" srcId="{59D42227-CE6A-44D6-A911-793BA73A6471}" destId="{B9B32C50-5EFC-4B5C-8895-503D88442A8F}" srcOrd="2" destOrd="0" presId="urn:microsoft.com/office/officeart/2018/5/layout/IconLeafLabelList"/>
    <dgm:cxn modelId="{7B90634C-BFB6-4ADB-8B49-2E58E1805C8E}" type="presParOf" srcId="{59D42227-CE6A-44D6-A911-793BA73A6471}" destId="{4F9A768C-269F-4861-A21D-959CA40673A8}" srcOrd="3" destOrd="0" presId="urn:microsoft.com/office/officeart/2018/5/layout/IconLeafLabel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pPr/>
              <a:t>25/10/2023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pPr/>
              <a:t>‹#›</a:t>
            </a:fld>
            <a:endParaRPr lang="en-US" dirty="0"/>
          </a:p>
        </p:txBody>
      </p:sp>
    </p:spTree>
    <p:extLst>
      <p:ext uri="{BB962C8B-B14F-4D97-AF65-F5344CB8AC3E}">
        <p14:creationId xmlns:p14="http://schemas.microsoft.com/office/powerpoint/2010/main" xmlns=""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pPr/>
              <a:t>25/10/2023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pPr/>
              <a:t>25/10/2023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pPr/>
              <a:t>25/10/2023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pPr/>
              <a:t>25/10/2023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pPr/>
              <a:t>25/10/2023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pPr/>
              <a:t>25/10/2023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pPr/>
              <a:t>25/10/2023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pPr/>
              <a:t>25/10/2023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pPr/>
              <a:t>25/10/2023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pPr/>
              <a:t>25/10/2023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pPr/>
              <a:t>25/10/2023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pPr/>
              <a:t>25/10/2023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xmlns=""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xmlns="" id="{B38A25AE-7B44-4EC1-BC0C-CF0FFF036705}"/>
              </a:ext>
            </a:extLst>
          </p:cNvPr>
          <p:cNvPicPr>
            <a:picLocks noChangeAspect="1"/>
          </p:cNvPicPr>
          <p:nvPr/>
        </p:nvPicPr>
        <p:blipFill rotWithShape="1">
          <a:blip r:embed="rId2"/>
          <a:srcRect t="10000"/>
          <a:stretch/>
        </p:blipFill>
        <p:spPr>
          <a:xfrm>
            <a:off x="42014" y="0"/>
            <a:ext cx="12191980" cy="6857990"/>
          </a:xfrm>
          <a:prstGeom prst="rect">
            <a:avLst/>
          </a:prstGeom>
        </p:spPr>
      </p:pic>
      <p:sp>
        <p:nvSpPr>
          <p:cNvPr id="52" name="Freeform: Shape 51">
            <a:extLst>
              <a:ext uri="{FF2B5EF4-FFF2-40B4-BE49-F238E27FC236}">
                <a16:creationId xmlns:a16="http://schemas.microsoft.com/office/drawing/2014/main" xmlns=""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xmlns=""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9347C47-EF1D-4B02-906B-219155AD8D0F}"/>
              </a:ext>
            </a:extLst>
          </p:cNvPr>
          <p:cNvSpPr>
            <a:spLocks noGrp="1"/>
          </p:cNvSpPr>
          <p:nvPr>
            <p:ph type="ctrTitle"/>
          </p:nvPr>
        </p:nvSpPr>
        <p:spPr>
          <a:xfrm>
            <a:off x="6138004" y="4111832"/>
            <a:ext cx="5729318" cy="1185725"/>
          </a:xfrm>
        </p:spPr>
        <p:txBody>
          <a:bodyPr>
            <a:noAutofit/>
          </a:bodyPr>
          <a:lstStyle/>
          <a:p>
            <a:pPr algn="l"/>
            <a:r>
              <a:rPr lang="en-US" sz="2400" b="1" dirty="0" smtClean="0">
                <a:solidFill>
                  <a:schemeClr val="bg1"/>
                </a:solidFill>
                <a:latin typeface="Book Antiqua" panose="02040602050305030304" pitchFamily="18" charset="0"/>
              </a:rPr>
              <a:t>XYZ </a:t>
            </a:r>
            <a:r>
              <a:rPr lang="en-US" sz="2400" b="1" dirty="0" err="1" smtClean="0">
                <a:solidFill>
                  <a:schemeClr val="bg1"/>
                </a:solidFill>
                <a:latin typeface="Book Antiqua" panose="02040602050305030304" pitchFamily="18" charset="0"/>
              </a:rPr>
              <a:t>Pvt</a:t>
            </a:r>
            <a:r>
              <a:rPr lang="en-US" sz="2400" b="1" dirty="0" smtClean="0">
                <a:solidFill>
                  <a:schemeClr val="bg1"/>
                </a:solidFill>
                <a:latin typeface="Book Antiqua" panose="02040602050305030304" pitchFamily="18" charset="0"/>
              </a:rPr>
              <a:t> Ltd Company- </a:t>
            </a:r>
            <a:br>
              <a:rPr lang="en-US" sz="2400" b="1" dirty="0" smtClean="0">
                <a:solidFill>
                  <a:schemeClr val="bg1"/>
                </a:solidFill>
                <a:latin typeface="Book Antiqua" panose="02040602050305030304" pitchFamily="18" charset="0"/>
              </a:rPr>
            </a:br>
            <a:r>
              <a:rPr lang="en-US" sz="2400" b="1" dirty="0" smtClean="0">
                <a:solidFill>
                  <a:schemeClr val="bg1"/>
                </a:solidFill>
                <a:latin typeface="Book Antiqua" panose="02040602050305030304" pitchFamily="18" charset="0"/>
              </a:rPr>
              <a:t>Account Department Overview </a:t>
            </a:r>
            <a:endParaRPr lang="en-US" sz="2400" b="1" dirty="0">
              <a:solidFill>
                <a:schemeClr val="bg1"/>
              </a:solidFill>
              <a:latin typeface="Book Antiqua" panose="02040602050305030304" pitchFamily="18" charset="0"/>
            </a:endParaRPr>
          </a:p>
        </p:txBody>
      </p:sp>
      <p:sp>
        <p:nvSpPr>
          <p:cNvPr id="3" name="Subtitle 2">
            <a:extLst>
              <a:ext uri="{FF2B5EF4-FFF2-40B4-BE49-F238E27FC236}">
                <a16:creationId xmlns:a16="http://schemas.microsoft.com/office/drawing/2014/main" xmlns="" id="{36A0527F-C5FD-4E9B-9F21-5D1FBA31314B}"/>
              </a:ext>
            </a:extLst>
          </p:cNvPr>
          <p:cNvSpPr>
            <a:spLocks noGrp="1"/>
          </p:cNvSpPr>
          <p:nvPr>
            <p:ph type="subTitle" idx="1"/>
          </p:nvPr>
        </p:nvSpPr>
        <p:spPr>
          <a:xfrm>
            <a:off x="6199550" y="5644560"/>
            <a:ext cx="3217011" cy="466095"/>
          </a:xfrm>
        </p:spPr>
        <p:txBody>
          <a:bodyPr>
            <a:noAutofit/>
          </a:bodyPr>
          <a:lstStyle/>
          <a:p>
            <a:pPr algn="l">
              <a:lnSpc>
                <a:spcPct val="100000"/>
              </a:lnSpc>
              <a:spcAft>
                <a:spcPts val="600"/>
              </a:spcAft>
            </a:pPr>
            <a:r>
              <a:rPr lang="en-US" sz="1400" b="1" i="1" dirty="0" smtClean="0">
                <a:solidFill>
                  <a:srgbClr val="FFFFFF"/>
                </a:solidFill>
                <a:latin typeface="Book Antiqua" panose="02040602050305030304" pitchFamily="18" charset="0"/>
              </a:rPr>
              <a:t>Presented By:– </a:t>
            </a:r>
            <a:r>
              <a:rPr lang="en-US" sz="1400" b="1" i="1" dirty="0" err="1" smtClean="0">
                <a:solidFill>
                  <a:srgbClr val="FFFFFF"/>
                </a:solidFill>
                <a:latin typeface="Book Antiqua" panose="02040602050305030304" pitchFamily="18" charset="0"/>
              </a:rPr>
              <a:t>Rizwan</a:t>
            </a:r>
            <a:r>
              <a:rPr lang="en-US" sz="1400" b="1" i="1" dirty="0" smtClean="0">
                <a:solidFill>
                  <a:srgbClr val="FFFFFF"/>
                </a:solidFill>
                <a:latin typeface="Book Antiqua" panose="02040602050305030304" pitchFamily="18" charset="0"/>
              </a:rPr>
              <a:t> </a:t>
            </a:r>
            <a:r>
              <a:rPr lang="en-US" sz="1400" b="1" i="1" dirty="0" err="1" smtClean="0">
                <a:solidFill>
                  <a:srgbClr val="FFFFFF"/>
                </a:solidFill>
                <a:latin typeface="Book Antiqua" panose="02040602050305030304" pitchFamily="18" charset="0"/>
              </a:rPr>
              <a:t>Asif</a:t>
            </a:r>
            <a:endParaRPr lang="en-US" sz="1400" b="1" i="1" dirty="0">
              <a:solidFill>
                <a:srgbClr val="FFFFFF"/>
              </a:solidFill>
              <a:latin typeface="Book Antiqua" panose="02040602050305030304" pitchFamily="18" charset="0"/>
            </a:endParaRPr>
          </a:p>
          <a:p>
            <a:pPr algn="l">
              <a:lnSpc>
                <a:spcPct val="100000"/>
              </a:lnSpc>
              <a:spcAft>
                <a:spcPts val="600"/>
              </a:spcAft>
            </a:pPr>
            <a:endParaRPr lang="en-US" sz="1400" b="1" i="1" dirty="0">
              <a:solidFill>
                <a:srgbClr val="FFFFFF"/>
              </a:solidFill>
              <a:latin typeface="Book Antiqua" panose="02040602050305030304" pitchFamily="18" charset="0"/>
            </a:endParaRPr>
          </a:p>
        </p:txBody>
      </p:sp>
    </p:spTree>
    <p:extLst>
      <p:ext uri="{BB962C8B-B14F-4D97-AF65-F5344CB8AC3E}">
        <p14:creationId xmlns:p14="http://schemas.microsoft.com/office/powerpoint/2010/main" xmlns=""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218" y="675861"/>
            <a:ext cx="10634869" cy="646331"/>
          </a:xfrm>
          <a:prstGeom prst="rect">
            <a:avLst/>
          </a:prstGeom>
          <a:noFill/>
        </p:spPr>
        <p:txBody>
          <a:bodyPr wrap="square" rtlCol="0">
            <a:spAutoFit/>
          </a:bodyPr>
          <a:lstStyle/>
          <a:p>
            <a:r>
              <a:rPr lang="en-US" dirty="0" smtClean="0">
                <a:latin typeface="Book Antiqua" panose="02040602050305030304" pitchFamily="18" charset="0"/>
              </a:rPr>
              <a:t>Q5- Pune </a:t>
            </a:r>
            <a:r>
              <a:rPr lang="en-US" dirty="0">
                <a:latin typeface="Book Antiqua" panose="02040602050305030304" pitchFamily="18" charset="0"/>
              </a:rPr>
              <a:t>is one of the Flood Risk Zone, to prepare our supplier for difficult scenarios a taskforce has been assigned. Taskforce wants to know how many of our suppliers are from Pune?</a:t>
            </a:r>
            <a:endParaRPr lang="en-IN" dirty="0">
              <a:latin typeface="Book Antiqua" panose="02040602050305030304" pitchFamily="18" charset="0"/>
            </a:endParaRPr>
          </a:p>
        </p:txBody>
      </p:sp>
      <p:sp>
        <p:nvSpPr>
          <p:cNvPr id="4" name="TextBox 3"/>
          <p:cNvSpPr txBox="1"/>
          <p:nvPr/>
        </p:nvSpPr>
        <p:spPr>
          <a:xfrm>
            <a:off x="5756638" y="6133399"/>
            <a:ext cx="247484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Three suppliers</a:t>
            </a:r>
            <a:endParaRPr lang="en-IN" sz="2000" dirty="0">
              <a:latin typeface="Book Antiqua" panose="02040602050305030304" pitchFamily="18" charset="0"/>
            </a:endParaRPr>
          </a:p>
        </p:txBody>
      </p:sp>
      <p:grpSp>
        <p:nvGrpSpPr>
          <p:cNvPr id="6" name="Group 5"/>
          <p:cNvGrpSpPr/>
          <p:nvPr/>
        </p:nvGrpSpPr>
        <p:grpSpPr>
          <a:xfrm>
            <a:off x="2196548" y="1322192"/>
            <a:ext cx="9382539" cy="4512078"/>
            <a:chOff x="944218" y="1182756"/>
            <a:chExt cx="7747044" cy="4134678"/>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44218" y="1182756"/>
              <a:ext cx="7523921" cy="41346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99194" y="2136912"/>
              <a:ext cx="3492068" cy="3091071"/>
            </a:xfrm>
            <a:prstGeom prst="rect">
              <a:avLst/>
            </a:prstGeom>
          </p:spPr>
        </p:pic>
      </p:grpSp>
    </p:spTree>
    <p:extLst>
      <p:ext uri="{BB962C8B-B14F-4D97-AF65-F5344CB8AC3E}">
        <p14:creationId xmlns:p14="http://schemas.microsoft.com/office/powerpoint/2010/main" xmlns="" val="1018452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665921"/>
            <a:ext cx="9859618" cy="655982"/>
          </a:xfrm>
          <a:prstGeom prst="rect">
            <a:avLst/>
          </a:prstGeom>
          <a:noFill/>
        </p:spPr>
        <p:txBody>
          <a:bodyPr wrap="square" rtlCol="0">
            <a:spAutoFit/>
          </a:bodyPr>
          <a:lstStyle/>
          <a:p>
            <a:r>
              <a:rPr lang="en-US" dirty="0" smtClean="0">
                <a:latin typeface="Book Antiqua" panose="02040602050305030304" pitchFamily="18" charset="0"/>
              </a:rPr>
              <a:t>Q6- As </a:t>
            </a:r>
            <a:r>
              <a:rPr lang="en-US" dirty="0">
                <a:latin typeface="Book Antiqua" panose="02040602050305030304" pitchFamily="18" charset="0"/>
              </a:rPr>
              <a:t>Danny is handling a maximum of “Ferrous” suppliers, he wants to know which Part family in ferrous has the highest purchase volume?</a:t>
            </a:r>
            <a:endParaRPr lang="en-IN" dirty="0">
              <a:latin typeface="Book Antiqua" panose="02040602050305030304" pitchFamily="18" charset="0"/>
            </a:endParaRPr>
          </a:p>
        </p:txBody>
      </p:sp>
      <p:sp>
        <p:nvSpPr>
          <p:cNvPr id="4" name="TextBox 3"/>
          <p:cNvSpPr txBox="1"/>
          <p:nvPr/>
        </p:nvSpPr>
        <p:spPr>
          <a:xfrm>
            <a:off x="3955773" y="5851940"/>
            <a:ext cx="476084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Part Family- CP1/CP1H Castings</a:t>
            </a:r>
            <a:endParaRPr lang="en-IN" sz="2000" dirty="0">
              <a:latin typeface="Book Antiqua" panose="02040602050305030304" pitchFamily="18" charset="0"/>
            </a:endParaRPr>
          </a:p>
        </p:txBody>
      </p:sp>
      <p:pic>
        <p:nvPicPr>
          <p:cNvPr id="1028" name="Picture 4" descr="https://lms-new.codinginvaders.com/assets/courseware/v1/3f2a120762f12969289d82f1cf16d4fc/asset-v1:CodingInvaders+DATEST+1+type@asset+block/powerbipro6.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12901"/>
          <a:stretch/>
        </p:blipFill>
        <p:spPr bwMode="auto">
          <a:xfrm>
            <a:off x="2330726" y="1515025"/>
            <a:ext cx="7026965" cy="41437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4442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644" y="646044"/>
            <a:ext cx="9770165" cy="646043"/>
          </a:xfrm>
          <a:prstGeom prst="rect">
            <a:avLst/>
          </a:prstGeom>
          <a:noFill/>
        </p:spPr>
        <p:txBody>
          <a:bodyPr wrap="square" rtlCol="0">
            <a:spAutoFit/>
          </a:bodyPr>
          <a:lstStyle/>
          <a:p>
            <a:r>
              <a:rPr lang="en-US" dirty="0" smtClean="0">
                <a:latin typeface="Book Antiqua" panose="02040602050305030304" pitchFamily="18" charset="0"/>
              </a:rPr>
              <a:t>Q7- The </a:t>
            </a:r>
            <a:r>
              <a:rPr lang="en-US" dirty="0">
                <a:latin typeface="Book Antiqua" panose="02040602050305030304" pitchFamily="18" charset="0"/>
              </a:rPr>
              <a:t>Management wants us to minimize the risk with our suppliers, show me the biggest </a:t>
            </a:r>
            <a:r>
              <a:rPr lang="en-US" dirty="0" err="1">
                <a:latin typeface="Book Antiqua" panose="02040602050305030304" pitchFamily="18" charset="0"/>
              </a:rPr>
              <a:t>NoGo</a:t>
            </a:r>
            <a:r>
              <a:rPr lang="en-US" dirty="0">
                <a:latin typeface="Book Antiqua" panose="02040602050305030304" pitchFamily="18" charset="0"/>
              </a:rPr>
              <a:t> Suppliers that we have to target first?</a:t>
            </a:r>
            <a:endParaRPr lang="en-IN" dirty="0">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79988" y="1292087"/>
            <a:ext cx="8685308" cy="4508309"/>
          </a:xfrm>
          <a:prstGeom prst="rect">
            <a:avLst/>
          </a:prstGeom>
        </p:spPr>
      </p:pic>
      <p:sp>
        <p:nvSpPr>
          <p:cNvPr id="4" name="TextBox 3"/>
          <p:cNvSpPr txBox="1"/>
          <p:nvPr/>
        </p:nvSpPr>
        <p:spPr>
          <a:xfrm>
            <a:off x="4935524" y="5917838"/>
            <a:ext cx="4069328"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Supplier Name - FBMPL </a:t>
            </a:r>
            <a:endParaRPr lang="en-IN" sz="2000" dirty="0">
              <a:latin typeface="Book Antiqua" panose="02040602050305030304" pitchFamily="18" charset="0"/>
            </a:endParaRPr>
          </a:p>
        </p:txBody>
      </p:sp>
    </p:spTree>
    <p:extLst>
      <p:ext uri="{BB962C8B-B14F-4D97-AF65-F5344CB8AC3E}">
        <p14:creationId xmlns:p14="http://schemas.microsoft.com/office/powerpoint/2010/main" xmlns="" val="2688875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0416" y="496956"/>
            <a:ext cx="10370253" cy="646331"/>
          </a:xfrm>
          <a:prstGeom prst="rect">
            <a:avLst/>
          </a:prstGeom>
          <a:noFill/>
        </p:spPr>
        <p:txBody>
          <a:bodyPr wrap="square" rtlCol="0">
            <a:spAutoFit/>
          </a:bodyPr>
          <a:lstStyle/>
          <a:p>
            <a:r>
              <a:rPr lang="en-US" dirty="0" smtClean="0">
                <a:latin typeface="Book Antiqua" panose="02040602050305030304" pitchFamily="18" charset="0"/>
              </a:rPr>
              <a:t>Q8- Kevin </a:t>
            </a:r>
            <a:r>
              <a:rPr lang="en-US" dirty="0">
                <a:latin typeface="Book Antiqua" panose="02040602050305030304" pitchFamily="18" charset="0"/>
              </a:rPr>
              <a:t>is planning to reduce the ferrous raw material prices for further years for his supplier, so far in the past 2 years which is the highest Tonnage consuming RM Grade and how many tons?</a:t>
            </a:r>
            <a:endParaRPr lang="en-IN" dirty="0">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461165" y="1339050"/>
            <a:ext cx="7935165" cy="4448054"/>
          </a:xfrm>
          <a:prstGeom prst="rect">
            <a:avLst/>
          </a:prstGeom>
        </p:spPr>
      </p:pic>
      <p:sp>
        <p:nvSpPr>
          <p:cNvPr id="4" name="TextBox 3"/>
          <p:cNvSpPr txBox="1"/>
          <p:nvPr/>
        </p:nvSpPr>
        <p:spPr>
          <a:xfrm>
            <a:off x="4462668" y="5982867"/>
            <a:ext cx="4601819"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RM Grade - GI with 1180.81 Tons</a:t>
            </a:r>
            <a:endParaRPr lang="en-IN" sz="2000" dirty="0">
              <a:latin typeface="Book Antiqua" panose="02040602050305030304" pitchFamily="18" charset="0"/>
            </a:endParaRPr>
          </a:p>
        </p:txBody>
      </p:sp>
    </p:spTree>
    <p:extLst>
      <p:ext uri="{BB962C8B-B14F-4D97-AF65-F5344CB8AC3E}">
        <p14:creationId xmlns:p14="http://schemas.microsoft.com/office/powerpoint/2010/main" xmlns="" val="2277264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461" y="227702"/>
            <a:ext cx="11161643" cy="923330"/>
          </a:xfrm>
          <a:prstGeom prst="rect">
            <a:avLst/>
          </a:prstGeom>
          <a:noFill/>
        </p:spPr>
        <p:txBody>
          <a:bodyPr wrap="square" rtlCol="0">
            <a:spAutoFit/>
          </a:bodyPr>
          <a:lstStyle/>
          <a:p>
            <a:r>
              <a:rPr lang="en-US" dirty="0" smtClean="0">
                <a:latin typeface="Book Antiqua" panose="02040602050305030304" pitchFamily="18" charset="0"/>
              </a:rPr>
              <a:t>Q9- Paul </a:t>
            </a:r>
            <a:r>
              <a:rPr lang="en-US" dirty="0">
                <a:latin typeface="Book Antiqua" panose="02040602050305030304" pitchFamily="18" charset="0"/>
              </a:rPr>
              <a:t>wants to increase the business with his 2nd biggest supplier. Out of the Part Families supplied by his 2nd biggest supplier, which part family has more than one supplier, also where less purchase volume comes from his second biggest supplier?</a:t>
            </a:r>
            <a:endParaRPr lang="en-IN" dirty="0">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04461" y="1416989"/>
            <a:ext cx="5726969" cy="142483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l="11573" r="5978" b="56701"/>
          <a:stretch/>
        </p:blipFill>
        <p:spPr>
          <a:xfrm>
            <a:off x="904848" y="3173168"/>
            <a:ext cx="3838534" cy="175088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xmlns="" val="0"/>
              </a:ext>
            </a:extLst>
          </a:blip>
          <a:srcRect l="11573" t="56656" r="5808"/>
          <a:stretch/>
        </p:blipFill>
        <p:spPr>
          <a:xfrm>
            <a:off x="904461" y="4989445"/>
            <a:ext cx="3838921" cy="1749286"/>
          </a:xfrm>
          <a:prstGeom prst="rect">
            <a:avLst/>
          </a:prstGeom>
        </p:spPr>
      </p:pic>
      <p:sp>
        <p:nvSpPr>
          <p:cNvPr id="6" name="TextBox 5"/>
          <p:cNvSpPr txBox="1"/>
          <p:nvPr/>
        </p:nvSpPr>
        <p:spPr>
          <a:xfrm>
            <a:off x="6838122" y="1281807"/>
            <a:ext cx="5158407" cy="281679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IN" sz="2000" dirty="0" smtClean="0">
                <a:latin typeface="Book Antiqua" panose="02040602050305030304" pitchFamily="18" charset="0"/>
              </a:rPr>
              <a:t>Step 1- 1</a:t>
            </a:r>
            <a:r>
              <a:rPr lang="en-IN" sz="2000" baseline="30000" dirty="0" smtClean="0">
                <a:latin typeface="Book Antiqua" panose="02040602050305030304" pitchFamily="18" charset="0"/>
              </a:rPr>
              <a:t>st</a:t>
            </a:r>
            <a:r>
              <a:rPr lang="en-IN" sz="2000" dirty="0" smtClean="0">
                <a:latin typeface="Book Antiqua" panose="02040602050305030304" pitchFamily="18" charset="0"/>
              </a:rPr>
              <a:t> Part Family PV ECU Cover </a:t>
            </a:r>
          </a:p>
          <a:p>
            <a:pPr>
              <a:lnSpc>
                <a:spcPct val="150000"/>
              </a:lnSpc>
            </a:pPr>
            <a:r>
              <a:rPr lang="en-IN" sz="2000" dirty="0" smtClean="0">
                <a:latin typeface="Book Antiqua" panose="02040602050305030304" pitchFamily="18" charset="0"/>
              </a:rPr>
              <a:t>AEL has more share compared to RIL.    (Business is not feasible with AEL)</a:t>
            </a:r>
          </a:p>
          <a:p>
            <a:pPr marL="342900" indent="-342900">
              <a:lnSpc>
                <a:spcPct val="150000"/>
              </a:lnSpc>
              <a:buFont typeface="Wingdings" panose="05000000000000000000" pitchFamily="2" charset="2"/>
              <a:buChar char="q"/>
            </a:pPr>
            <a:r>
              <a:rPr lang="en-IN" sz="2000" dirty="0" smtClean="0">
                <a:latin typeface="Book Antiqua" panose="02040602050305030304" pitchFamily="18" charset="0"/>
              </a:rPr>
              <a:t>Step 2- 2</a:t>
            </a:r>
            <a:r>
              <a:rPr lang="en-IN" sz="2000" baseline="30000" dirty="0" smtClean="0">
                <a:latin typeface="Book Antiqua" panose="02040602050305030304" pitchFamily="18" charset="0"/>
              </a:rPr>
              <a:t>nd</a:t>
            </a:r>
            <a:r>
              <a:rPr lang="en-IN" sz="2000" dirty="0" smtClean="0">
                <a:latin typeface="Book Antiqua" panose="02040602050305030304" pitchFamily="18" charset="0"/>
              </a:rPr>
              <a:t> Part Family PV TMC</a:t>
            </a:r>
          </a:p>
          <a:p>
            <a:pPr>
              <a:lnSpc>
                <a:spcPct val="150000"/>
              </a:lnSpc>
            </a:pPr>
            <a:r>
              <a:rPr lang="en-IN" sz="2000" dirty="0">
                <a:latin typeface="Book Antiqua" panose="02040602050305030304" pitchFamily="18" charset="0"/>
              </a:rPr>
              <a:t> </a:t>
            </a:r>
            <a:r>
              <a:rPr lang="en-IN" sz="2000" dirty="0" smtClean="0">
                <a:latin typeface="Book Antiqua" panose="02040602050305030304" pitchFamily="18" charset="0"/>
              </a:rPr>
              <a:t>AEL has less share compare to AIE.</a:t>
            </a:r>
          </a:p>
          <a:p>
            <a:pPr>
              <a:lnSpc>
                <a:spcPct val="150000"/>
              </a:lnSpc>
            </a:pPr>
            <a:r>
              <a:rPr lang="en-IN" sz="2000" dirty="0" smtClean="0">
                <a:latin typeface="Book Antiqua" panose="02040602050305030304" pitchFamily="18" charset="0"/>
              </a:rPr>
              <a:t>(</a:t>
            </a:r>
            <a:r>
              <a:rPr lang="en-IN" sz="2000" dirty="0">
                <a:latin typeface="Book Antiqua" panose="02040602050305030304" pitchFamily="18" charset="0"/>
              </a:rPr>
              <a:t>Business </a:t>
            </a:r>
            <a:r>
              <a:rPr lang="en-IN" sz="2000" dirty="0" smtClean="0">
                <a:latin typeface="Book Antiqua" panose="02040602050305030304" pitchFamily="18" charset="0"/>
              </a:rPr>
              <a:t>is feasible </a:t>
            </a:r>
            <a:r>
              <a:rPr lang="en-IN" sz="2000" dirty="0">
                <a:latin typeface="Book Antiqua" panose="02040602050305030304" pitchFamily="18" charset="0"/>
              </a:rPr>
              <a:t>with AEL</a:t>
            </a:r>
            <a:r>
              <a:rPr lang="en-IN" sz="2000" dirty="0" smtClean="0">
                <a:latin typeface="Book Antiqua" panose="02040602050305030304" pitchFamily="18" charset="0"/>
              </a:rPr>
              <a:t>)</a:t>
            </a:r>
            <a:endParaRPr lang="en-IN" sz="2000" dirty="0">
              <a:latin typeface="Book Antiqua" panose="02040602050305030304" pitchFamily="18" charset="0"/>
            </a:endParaRPr>
          </a:p>
        </p:txBody>
      </p:sp>
      <p:sp>
        <p:nvSpPr>
          <p:cNvPr id="7" name="TextBox 6"/>
          <p:cNvSpPr txBox="1"/>
          <p:nvPr/>
        </p:nvSpPr>
        <p:spPr>
          <a:xfrm>
            <a:off x="815009" y="1112530"/>
            <a:ext cx="1103243" cy="338554"/>
          </a:xfrm>
          <a:prstGeom prst="rect">
            <a:avLst/>
          </a:prstGeom>
          <a:noFill/>
        </p:spPr>
        <p:txBody>
          <a:bodyPr wrap="square" rtlCol="0">
            <a:spAutoFit/>
          </a:bodyPr>
          <a:lstStyle/>
          <a:p>
            <a:r>
              <a:rPr lang="en-IN" sz="1600" dirty="0" smtClean="0"/>
              <a:t>Step 1-</a:t>
            </a:r>
            <a:endParaRPr lang="en-IN" sz="1600" dirty="0"/>
          </a:p>
        </p:txBody>
      </p:sp>
      <p:sp>
        <p:nvSpPr>
          <p:cNvPr id="8" name="TextBox 7"/>
          <p:cNvSpPr txBox="1"/>
          <p:nvPr/>
        </p:nvSpPr>
        <p:spPr>
          <a:xfrm>
            <a:off x="815008" y="2834614"/>
            <a:ext cx="1103243" cy="338554"/>
          </a:xfrm>
          <a:prstGeom prst="rect">
            <a:avLst/>
          </a:prstGeom>
          <a:noFill/>
        </p:spPr>
        <p:txBody>
          <a:bodyPr wrap="square" rtlCol="0">
            <a:spAutoFit/>
          </a:bodyPr>
          <a:lstStyle/>
          <a:p>
            <a:r>
              <a:rPr lang="en-IN" sz="1600" dirty="0" smtClean="0"/>
              <a:t>Step 2-</a:t>
            </a:r>
            <a:endParaRPr lang="en-IN" sz="1600" dirty="0"/>
          </a:p>
        </p:txBody>
      </p:sp>
    </p:spTree>
    <p:extLst>
      <p:ext uri="{BB962C8B-B14F-4D97-AF65-F5344CB8AC3E}">
        <p14:creationId xmlns:p14="http://schemas.microsoft.com/office/powerpoint/2010/main" xmlns="" val="1263429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4826" y="715617"/>
            <a:ext cx="10614992" cy="646331"/>
          </a:xfrm>
          <a:prstGeom prst="rect">
            <a:avLst/>
          </a:prstGeom>
          <a:noFill/>
        </p:spPr>
        <p:txBody>
          <a:bodyPr wrap="square" rtlCol="0">
            <a:spAutoFit/>
          </a:bodyPr>
          <a:lstStyle/>
          <a:p>
            <a:r>
              <a:rPr lang="en-US" dirty="0" smtClean="0">
                <a:latin typeface="Book Antiqua" panose="02040602050305030304" pitchFamily="18" charset="0"/>
              </a:rPr>
              <a:t>Q10- We </a:t>
            </a:r>
            <a:r>
              <a:rPr lang="en-US" dirty="0">
                <a:latin typeface="Book Antiqua" panose="02040602050305030304" pitchFamily="18" charset="0"/>
              </a:rPr>
              <a:t>want to declutter the supply chain for our top 5 suppliers, we can decide to buy from one single source and negotiate for cost saving. check if they have more than one casting supplier?</a:t>
            </a:r>
            <a:endParaRPr lang="en-IN" dirty="0">
              <a:latin typeface="Book Antiqua" panose="02040602050305030304" pitchFamily="18" charset="0"/>
            </a:endParaRPr>
          </a:p>
        </p:txBody>
      </p:sp>
      <p:grpSp>
        <p:nvGrpSpPr>
          <p:cNvPr id="7" name="Group 6"/>
          <p:cNvGrpSpPr/>
          <p:nvPr/>
        </p:nvGrpSpPr>
        <p:grpSpPr>
          <a:xfrm>
            <a:off x="2067337" y="1485946"/>
            <a:ext cx="8209723" cy="4293561"/>
            <a:chOff x="844826" y="1334171"/>
            <a:chExt cx="6085163" cy="3774542"/>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44826" y="1334171"/>
              <a:ext cx="6085163" cy="3774542"/>
            </a:xfrm>
            <a:prstGeom prst="rect">
              <a:avLst/>
            </a:prstGeom>
          </p:spPr>
        </p:pic>
        <p:sp>
          <p:nvSpPr>
            <p:cNvPr id="6" name="Rectangle 5"/>
            <p:cNvSpPr/>
            <p:nvPr/>
          </p:nvSpPr>
          <p:spPr>
            <a:xfrm>
              <a:off x="2435087" y="2932042"/>
              <a:ext cx="864704" cy="149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p:cNvSpPr txBox="1"/>
          <p:nvPr/>
        </p:nvSpPr>
        <p:spPr>
          <a:xfrm>
            <a:off x="5108713" y="5903505"/>
            <a:ext cx="3886201"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Supplier Name- SPCIP</a:t>
            </a:r>
            <a:endParaRPr lang="en-IN" sz="2000" dirty="0">
              <a:latin typeface="Book Antiqua" panose="02040602050305030304" pitchFamily="18" charset="0"/>
            </a:endParaRPr>
          </a:p>
        </p:txBody>
      </p:sp>
    </p:spTree>
    <p:extLst>
      <p:ext uri="{BB962C8B-B14F-4D97-AF65-F5344CB8AC3E}">
        <p14:creationId xmlns:p14="http://schemas.microsoft.com/office/powerpoint/2010/main" xmlns="" val="2462102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4888" y="477078"/>
            <a:ext cx="10316816" cy="1200329"/>
          </a:xfrm>
          <a:prstGeom prst="rect">
            <a:avLst/>
          </a:prstGeom>
          <a:noFill/>
        </p:spPr>
        <p:txBody>
          <a:bodyPr wrap="square" rtlCol="0">
            <a:spAutoFit/>
          </a:bodyPr>
          <a:lstStyle/>
          <a:p>
            <a:pPr lvl="0" defTabSz="914400" eaLnBrk="0" fontAlgn="base" hangingPunct="0">
              <a:spcBef>
                <a:spcPct val="0"/>
              </a:spcBef>
              <a:spcAft>
                <a:spcPct val="0"/>
              </a:spcAft>
            </a:pPr>
            <a:r>
              <a:rPr lang="en-US" altLang="en-US" dirty="0" smtClean="0">
                <a:latin typeface="Book Antiqua" panose="02040602050305030304" pitchFamily="18" charset="0"/>
              </a:rPr>
              <a:t>Q11- For </a:t>
            </a:r>
            <a:r>
              <a:rPr lang="en-US" altLang="en-US" dirty="0">
                <a:latin typeface="Book Antiqua" panose="02040602050305030304" pitchFamily="18" charset="0"/>
              </a:rPr>
              <a:t>the year 2020, how many “tons” of raw material was consumed by the biggest casting source for the “Flyweight” part family. Also what is the name of that source?</a:t>
            </a:r>
          </a:p>
          <a:p>
            <a:pPr lvl="0" defTabSz="914400" eaLnBrk="0" fontAlgn="base" hangingPunct="0">
              <a:spcBef>
                <a:spcPct val="0"/>
              </a:spcBef>
              <a:spcAft>
                <a:spcPct val="0"/>
              </a:spcAft>
            </a:pPr>
            <a:r>
              <a:rPr lang="en-US" altLang="en-US" dirty="0">
                <a:latin typeface="Book Antiqua" panose="02040602050305030304" pitchFamily="18" charset="0"/>
              </a:rPr>
              <a:t/>
            </a:r>
            <a:br>
              <a:rPr lang="en-US" altLang="en-US" dirty="0">
                <a:latin typeface="Book Antiqua" panose="02040602050305030304" pitchFamily="18" charset="0"/>
              </a:rPr>
            </a:br>
            <a:endParaRPr lang="en-US" altLang="en-US" dirty="0">
              <a:latin typeface="Book Antiqua" panose="02040602050305030304" pitchFamily="18" charset="0"/>
            </a:endParaRPr>
          </a:p>
        </p:txBody>
      </p:sp>
      <p:sp>
        <p:nvSpPr>
          <p:cNvPr id="9" name="TextBox 8"/>
          <p:cNvSpPr txBox="1"/>
          <p:nvPr/>
        </p:nvSpPr>
        <p:spPr>
          <a:xfrm>
            <a:off x="4224130" y="5543731"/>
            <a:ext cx="3538331" cy="707886"/>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Casting Source- A Alloys with 539 Tons</a:t>
            </a:r>
            <a:endParaRPr lang="en-IN" sz="2000" dirty="0">
              <a:latin typeface="Book Antiqua" panose="0204060205030503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35191" y="1677407"/>
            <a:ext cx="6352208" cy="3530696"/>
          </a:xfrm>
          <a:prstGeom prst="rect">
            <a:avLst/>
          </a:prstGeom>
        </p:spPr>
      </p:pic>
    </p:spTree>
    <p:extLst>
      <p:ext uri="{BB962C8B-B14F-4D97-AF65-F5344CB8AC3E}">
        <p14:creationId xmlns:p14="http://schemas.microsoft.com/office/powerpoint/2010/main" xmlns="" val="21670091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4765" y="347869"/>
            <a:ext cx="9481931" cy="1477328"/>
          </a:xfrm>
          <a:prstGeom prst="rect">
            <a:avLst/>
          </a:prstGeom>
          <a:noFill/>
        </p:spPr>
        <p:txBody>
          <a:bodyPr wrap="square" rtlCol="0">
            <a:spAutoFit/>
          </a:bodyPr>
          <a:lstStyle/>
          <a:p>
            <a:pPr lvl="0" defTabSz="914400" eaLnBrk="0" fontAlgn="base" hangingPunct="0">
              <a:spcBef>
                <a:spcPct val="0"/>
              </a:spcBef>
              <a:spcAft>
                <a:spcPct val="0"/>
              </a:spcAft>
            </a:pPr>
            <a:r>
              <a:rPr lang="en-US" altLang="en-US" dirty="0" smtClean="0">
                <a:latin typeface="Book Antiqua" panose="02040602050305030304" pitchFamily="18" charset="0"/>
              </a:rPr>
              <a:t>Q12- Danny </a:t>
            </a:r>
            <a:r>
              <a:rPr lang="en-US" altLang="en-US" dirty="0">
                <a:latin typeface="Book Antiqua" panose="02040602050305030304" pitchFamily="18" charset="0"/>
              </a:rPr>
              <a:t>wants to know how much the purchase volume has fallen down for the month of October in 2020 compared to the previous year for all his suppliers. Also which supplier has the highest purchase volume in 2019.</a:t>
            </a:r>
          </a:p>
          <a:p>
            <a:pPr lvl="0" defTabSz="914400" eaLnBrk="0" fontAlgn="base" hangingPunct="0">
              <a:spcBef>
                <a:spcPct val="0"/>
              </a:spcBef>
              <a:spcAft>
                <a:spcPct val="0"/>
              </a:spcAft>
            </a:pPr>
            <a:r>
              <a:rPr lang="en-US" altLang="en-US" dirty="0">
                <a:latin typeface="Book Antiqua" panose="02040602050305030304" pitchFamily="18" charset="0"/>
              </a:rPr>
              <a:t/>
            </a:r>
            <a:br>
              <a:rPr lang="en-US" altLang="en-US" dirty="0">
                <a:latin typeface="Book Antiqua" panose="02040602050305030304" pitchFamily="18" charset="0"/>
              </a:rPr>
            </a:br>
            <a:endParaRPr lang="en-US" altLang="en-US" dirty="0">
              <a:latin typeface="Book Antiqua" panose="0204060205030503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3789" y="4295588"/>
            <a:ext cx="7480329" cy="23238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13789" y="1399680"/>
            <a:ext cx="4601820" cy="2753704"/>
          </a:xfrm>
          <a:prstGeom prst="rect">
            <a:avLst/>
          </a:prstGeom>
        </p:spPr>
      </p:pic>
      <p:sp>
        <p:nvSpPr>
          <p:cNvPr id="8" name="TextBox 7"/>
          <p:cNvSpPr txBox="1"/>
          <p:nvPr/>
        </p:nvSpPr>
        <p:spPr>
          <a:xfrm>
            <a:off x="7066720" y="1507993"/>
            <a:ext cx="4114802" cy="1938992"/>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Purchase Volume has Fallen down by 4M in October 2020 than previous year.</a:t>
            </a:r>
          </a:p>
          <a:p>
            <a:pPr marL="342900" indent="-342900">
              <a:buFont typeface="Wingdings" panose="05000000000000000000" pitchFamily="2" charset="2"/>
              <a:buChar char="q"/>
            </a:pPr>
            <a:r>
              <a:rPr lang="en-IN" sz="2000" dirty="0" smtClean="0">
                <a:latin typeface="Book Antiqua" panose="02040602050305030304" pitchFamily="18" charset="0"/>
              </a:rPr>
              <a:t>Supplier Name- BIPL has highest Purchase Volume i.e. 173M</a:t>
            </a:r>
            <a:endParaRPr lang="en-IN" sz="2000" dirty="0">
              <a:latin typeface="Book Antiqua" panose="02040602050305030304" pitchFamily="18" charset="0"/>
            </a:endParaRPr>
          </a:p>
        </p:txBody>
      </p:sp>
    </p:spTree>
    <p:extLst>
      <p:ext uri="{BB962C8B-B14F-4D97-AF65-F5344CB8AC3E}">
        <p14:creationId xmlns:p14="http://schemas.microsoft.com/office/powerpoint/2010/main" xmlns="" val="3468544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03244" y="487016"/>
            <a:ext cx="4293704" cy="400110"/>
          </a:xfrm>
          <a:prstGeom prst="rect">
            <a:avLst/>
          </a:prstGeom>
          <a:noFill/>
        </p:spPr>
        <p:txBody>
          <a:bodyPr wrap="square" rtlCol="0">
            <a:spAutoFit/>
          </a:bodyPr>
          <a:lstStyle/>
          <a:p>
            <a:r>
              <a:rPr lang="en-IN" sz="2000" b="1" dirty="0" smtClean="0">
                <a:latin typeface="Book Antiqua" panose="02040602050305030304" pitchFamily="18" charset="0"/>
              </a:rPr>
              <a:t>FINDINGS</a:t>
            </a:r>
            <a:endParaRPr lang="en-IN" sz="2000" b="1" dirty="0">
              <a:latin typeface="Book Antiqua" panose="02040602050305030304" pitchFamily="18" charset="0"/>
            </a:endParaRPr>
          </a:p>
        </p:txBody>
      </p:sp>
      <p:sp>
        <p:nvSpPr>
          <p:cNvPr id="4" name="TextBox 3"/>
          <p:cNvSpPr txBox="1"/>
          <p:nvPr/>
        </p:nvSpPr>
        <p:spPr>
          <a:xfrm>
            <a:off x="894521" y="887126"/>
            <a:ext cx="7911550" cy="424731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IN" dirty="0">
                <a:latin typeface="Book Antiqua" panose="02040602050305030304" pitchFamily="18" charset="0"/>
              </a:rPr>
              <a:t>M</a:t>
            </a:r>
            <a:r>
              <a:rPr lang="en-IN" dirty="0" smtClean="0">
                <a:latin typeface="Book Antiqua" panose="02040602050305030304" pitchFamily="18" charset="0"/>
              </a:rPr>
              <a:t>aximum suppliers from Bangalore and also generated highest invoices from same.</a:t>
            </a:r>
          </a:p>
          <a:p>
            <a:pPr marL="342900" indent="-342900" algn="just">
              <a:lnSpc>
                <a:spcPct val="150000"/>
              </a:lnSpc>
              <a:buFont typeface="Wingdings" panose="05000000000000000000" pitchFamily="2" charset="2"/>
              <a:buChar char="v"/>
            </a:pPr>
            <a:r>
              <a:rPr lang="en-IN" dirty="0" smtClean="0">
                <a:latin typeface="Book Antiqua" panose="02040602050305030304" pitchFamily="18" charset="0"/>
              </a:rPr>
              <a:t>Highest Purchase Volume - Year of 2019 which is 49% </a:t>
            </a:r>
          </a:p>
          <a:p>
            <a:pPr marL="342900" indent="-342900" algn="just">
              <a:lnSpc>
                <a:spcPct val="150000"/>
              </a:lnSpc>
              <a:buFont typeface="Wingdings" panose="05000000000000000000" pitchFamily="2" charset="2"/>
              <a:buChar char="v"/>
            </a:pPr>
            <a:r>
              <a:rPr lang="en-IN" dirty="0" smtClean="0">
                <a:latin typeface="Book Antiqua" panose="02040602050305030304" pitchFamily="18" charset="0"/>
              </a:rPr>
              <a:t>Non-Ferrous has highest purchase volume. </a:t>
            </a:r>
          </a:p>
          <a:p>
            <a:pPr marL="342900" indent="-342900" algn="just">
              <a:lnSpc>
                <a:spcPct val="150000"/>
              </a:lnSpc>
              <a:buFont typeface="Wingdings" panose="05000000000000000000" pitchFamily="2" charset="2"/>
              <a:buChar char="v"/>
            </a:pPr>
            <a:r>
              <a:rPr lang="en-IN" dirty="0">
                <a:latin typeface="Book Antiqua" panose="02040602050305030304" pitchFamily="18" charset="0"/>
              </a:rPr>
              <a:t>H</a:t>
            </a:r>
            <a:r>
              <a:rPr lang="en-IN" dirty="0" smtClean="0">
                <a:latin typeface="Book Antiqua" panose="02040602050305030304" pitchFamily="18" charset="0"/>
              </a:rPr>
              <a:t>ighest purchase volume with Medium Enterprises than Non-MSME and Small Enterprise.</a:t>
            </a:r>
          </a:p>
          <a:p>
            <a:pPr marL="342900" indent="-342900" algn="just">
              <a:lnSpc>
                <a:spcPct val="150000"/>
              </a:lnSpc>
              <a:buFont typeface="Wingdings" panose="05000000000000000000" pitchFamily="2" charset="2"/>
              <a:buChar char="v"/>
            </a:pPr>
            <a:r>
              <a:rPr lang="en-IN" dirty="0">
                <a:latin typeface="Book Antiqua" panose="02040602050305030304" pitchFamily="18" charset="0"/>
              </a:rPr>
              <a:t>G</a:t>
            </a:r>
            <a:r>
              <a:rPr lang="en-IN" dirty="0" smtClean="0">
                <a:latin typeface="Book Antiqua" panose="02040602050305030304" pitchFamily="18" charset="0"/>
              </a:rPr>
              <a:t>ood percentage of Growing businesses which is 74% and Not growing are 26%. </a:t>
            </a:r>
          </a:p>
          <a:p>
            <a:pPr marL="342900" indent="-342900" algn="just">
              <a:lnSpc>
                <a:spcPct val="150000"/>
              </a:lnSpc>
              <a:buFont typeface="Wingdings" panose="05000000000000000000" pitchFamily="2" charset="2"/>
              <a:buChar char="v"/>
            </a:pPr>
            <a:r>
              <a:rPr lang="en-IN" dirty="0" smtClean="0">
                <a:latin typeface="Book Antiqua" panose="02040602050305030304" pitchFamily="18" charset="0"/>
              </a:rPr>
              <a:t>Purchase volume for Petrol system is high but for Electronic division is very low </a:t>
            </a:r>
            <a:r>
              <a:rPr lang="en-IN" dirty="0" err="1" smtClean="0">
                <a:latin typeface="Book Antiqua" panose="02040602050305030304" pitchFamily="18" charset="0"/>
              </a:rPr>
              <a:t>i.e</a:t>
            </a:r>
            <a:r>
              <a:rPr lang="en-IN" dirty="0" smtClean="0">
                <a:latin typeface="Book Antiqua" panose="02040602050305030304" pitchFamily="18" charset="0"/>
              </a:rPr>
              <a:t> 3%.</a:t>
            </a:r>
            <a:endParaRPr lang="en-IN" dirty="0">
              <a:latin typeface="Book Antiqua" panose="02040602050305030304" pitchFamily="18" charset="0"/>
            </a:endParaRPr>
          </a:p>
        </p:txBody>
      </p:sp>
      <p:pic>
        <p:nvPicPr>
          <p:cNvPr id="15362" name="Picture 2" descr="Findings Images and Stock Photos. 322,621 Findings ..."/>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9315"/>
          <a:stretch/>
        </p:blipFill>
        <p:spPr bwMode="auto">
          <a:xfrm>
            <a:off x="9075948" y="1185299"/>
            <a:ext cx="2928726" cy="4066468"/>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46269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6183" y="2832651"/>
            <a:ext cx="7026965" cy="1202635"/>
          </a:xfrm>
          <a:prstGeom prst="rect">
            <a:avLst/>
          </a:prstGeom>
          <a:noFill/>
        </p:spPr>
        <p:txBody>
          <a:bodyPr wrap="square" rtlCol="0">
            <a:spAutoFit/>
          </a:bodyPr>
          <a:lstStyle/>
          <a:p>
            <a:endParaRPr lang="en-IN" dirty="0"/>
          </a:p>
        </p:txBody>
      </p:sp>
      <p:sp>
        <p:nvSpPr>
          <p:cNvPr id="3" name="TextBox 2"/>
          <p:cNvSpPr txBox="1"/>
          <p:nvPr/>
        </p:nvSpPr>
        <p:spPr>
          <a:xfrm>
            <a:off x="815011" y="1252476"/>
            <a:ext cx="7901606" cy="4662815"/>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v"/>
            </a:pPr>
            <a:r>
              <a:rPr lang="en-IN" dirty="0">
                <a:latin typeface="Book Antiqua" panose="02040602050305030304" pitchFamily="18" charset="0"/>
              </a:rPr>
              <a:t>Supplier Consolidation: Consolidate suppliers in Bangalore to streamline processes and improve supplier management.</a:t>
            </a:r>
          </a:p>
          <a:p>
            <a:pPr marL="285750" lvl="0" indent="-285750" algn="just">
              <a:lnSpc>
                <a:spcPct val="150000"/>
              </a:lnSpc>
              <a:buFont typeface="Wingdings" panose="05000000000000000000" pitchFamily="2" charset="2"/>
              <a:buChar char="v"/>
            </a:pPr>
            <a:r>
              <a:rPr lang="en-IN" dirty="0" err="1">
                <a:latin typeface="Book Antiqua" panose="02040602050305030304" pitchFamily="18" charset="0"/>
              </a:rPr>
              <a:t>Analyze</a:t>
            </a:r>
            <a:r>
              <a:rPr lang="en-IN" dirty="0">
                <a:latin typeface="Book Antiqua" panose="02040602050305030304" pitchFamily="18" charset="0"/>
              </a:rPr>
              <a:t> Purchase Volume Trends: </a:t>
            </a:r>
            <a:r>
              <a:rPr lang="en-IN" dirty="0" err="1">
                <a:latin typeface="Book Antiqua" panose="02040602050305030304" pitchFamily="18" charset="0"/>
              </a:rPr>
              <a:t>Analyze</a:t>
            </a:r>
            <a:r>
              <a:rPr lang="en-IN" dirty="0">
                <a:latin typeface="Book Antiqua" panose="02040602050305030304" pitchFamily="18" charset="0"/>
              </a:rPr>
              <a:t> reasons behind high purchase volume in 2019 and subsequent years to predict future trends.</a:t>
            </a:r>
          </a:p>
          <a:p>
            <a:pPr marL="285750" lvl="0" indent="-285750" algn="just">
              <a:lnSpc>
                <a:spcPct val="150000"/>
              </a:lnSpc>
              <a:buFont typeface="Wingdings" panose="05000000000000000000" pitchFamily="2" charset="2"/>
              <a:buChar char="v"/>
            </a:pPr>
            <a:r>
              <a:rPr lang="en-IN" dirty="0">
                <a:latin typeface="Book Antiqua" panose="02040602050305030304" pitchFamily="18" charset="0"/>
              </a:rPr>
              <a:t>Focus on Non-Ferrous Commodities: Pay attention to non-ferrous commodities for cost optimization and better pricing.</a:t>
            </a:r>
          </a:p>
          <a:p>
            <a:pPr marL="285750" lvl="0" indent="-285750" algn="just">
              <a:lnSpc>
                <a:spcPct val="150000"/>
              </a:lnSpc>
              <a:buFont typeface="Wingdings" panose="05000000000000000000" pitchFamily="2" charset="2"/>
              <a:buChar char="v"/>
            </a:pPr>
            <a:r>
              <a:rPr lang="en-IN" dirty="0">
                <a:latin typeface="Book Antiqua" panose="02040602050305030304" pitchFamily="18" charset="0"/>
              </a:rPr>
              <a:t>Supplier Diversification: Diversify suppliers to reduce dependency and mitigate risks.</a:t>
            </a:r>
          </a:p>
          <a:p>
            <a:pPr marL="285750" lvl="0" indent="-285750" algn="just">
              <a:lnSpc>
                <a:spcPct val="150000"/>
              </a:lnSpc>
              <a:buFont typeface="Wingdings" panose="05000000000000000000" pitchFamily="2" charset="2"/>
              <a:buChar char="v"/>
            </a:pPr>
            <a:r>
              <a:rPr lang="en-IN" dirty="0">
                <a:latin typeface="Book Antiqua" panose="02040602050305030304" pitchFamily="18" charset="0"/>
              </a:rPr>
              <a:t>Focus on Growing Businesses: Prioritize engagement with growing businesses for long-term partnerships.</a:t>
            </a:r>
          </a:p>
          <a:p>
            <a:pPr algn="just">
              <a:lnSpc>
                <a:spcPct val="150000"/>
              </a:lnSpc>
            </a:pPr>
            <a:endParaRPr lang="en-IN" dirty="0">
              <a:latin typeface="Book Antiqua" panose="02040602050305030304" pitchFamily="18" charset="0"/>
            </a:endParaRPr>
          </a:p>
        </p:txBody>
      </p:sp>
      <p:sp>
        <p:nvSpPr>
          <p:cNvPr id="4" name="TextBox 3"/>
          <p:cNvSpPr txBox="1"/>
          <p:nvPr/>
        </p:nvSpPr>
        <p:spPr>
          <a:xfrm>
            <a:off x="1113184" y="655981"/>
            <a:ext cx="4293704" cy="400110"/>
          </a:xfrm>
          <a:prstGeom prst="rect">
            <a:avLst/>
          </a:prstGeom>
          <a:noFill/>
        </p:spPr>
        <p:txBody>
          <a:bodyPr wrap="square" rtlCol="0">
            <a:spAutoFit/>
          </a:bodyPr>
          <a:lstStyle/>
          <a:p>
            <a:r>
              <a:rPr lang="en-IN" sz="2000" b="1" dirty="0" smtClean="0">
                <a:latin typeface="Book Antiqua" panose="02040602050305030304" pitchFamily="18" charset="0"/>
              </a:rPr>
              <a:t>RECOMMENDATIONS </a:t>
            </a:r>
            <a:endParaRPr lang="en-IN" sz="2000" b="1" dirty="0">
              <a:latin typeface="Book Antiqua" panose="02040602050305030304" pitchFamily="18" charset="0"/>
            </a:endParaRPr>
          </a:p>
        </p:txBody>
      </p:sp>
      <p:pic>
        <p:nvPicPr>
          <p:cNvPr id="18436" name="Picture 4" descr="26,691 Recommendation Stock Photos - Free &amp; Royalty-Free Stock Photos from  Dreamstim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816008" y="1500807"/>
            <a:ext cx="3222762" cy="3866321"/>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34747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97E326-D1F4-4032-960C-883280F8F723}"/>
              </a:ext>
            </a:extLst>
          </p:cNvPr>
          <p:cNvSpPr>
            <a:spLocks noGrp="1"/>
          </p:cNvSpPr>
          <p:nvPr>
            <p:ph type="title"/>
          </p:nvPr>
        </p:nvSpPr>
        <p:spPr>
          <a:xfrm>
            <a:off x="1371600" y="685800"/>
            <a:ext cx="9243391" cy="805070"/>
          </a:xfrm>
        </p:spPr>
        <p:txBody>
          <a:bodyPr>
            <a:normAutofit/>
          </a:bodyPr>
          <a:lstStyle/>
          <a:p>
            <a:r>
              <a:rPr lang="en-US" dirty="0" smtClean="0"/>
              <a:t>Agenda</a:t>
            </a:r>
            <a:endParaRPr lang="en-US" dirty="0"/>
          </a:p>
        </p:txBody>
      </p:sp>
      <p:graphicFrame>
        <p:nvGraphicFramePr>
          <p:cNvPr id="5" name="Content Placeholder 2" descr="icon SmartArt graphic placeholder">
            <a:extLst>
              <a:ext uri="{FF2B5EF4-FFF2-40B4-BE49-F238E27FC236}">
                <a16:creationId xmlns:a16="http://schemas.microsoft.com/office/drawing/2014/main" xmlns="" id="{E04C5C5B-F932-40FC-AD54-EE8AB0C58221}"/>
              </a:ext>
            </a:extLst>
          </p:cNvPr>
          <p:cNvGraphicFramePr>
            <a:graphicFrameLocks noGrp="1"/>
          </p:cNvGraphicFramePr>
          <p:nvPr>
            <p:ph idx="1"/>
            <p:extLst>
              <p:ext uri="{D42A27DB-BD31-4B8C-83A1-F6EECF244321}">
                <p14:modId xmlns:p14="http://schemas.microsoft.com/office/powerpoint/2010/main" xmlns="" val="3138308691"/>
              </p:ext>
            </p:extLst>
          </p:nvPr>
        </p:nvGraphicFramePr>
        <p:xfrm>
          <a:off x="1461052" y="1699591"/>
          <a:ext cx="9949070" cy="4154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8244171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411,693 Thank You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6620"/>
          <a:stretch/>
        </p:blipFill>
        <p:spPr bwMode="auto">
          <a:xfrm>
            <a:off x="2272609" y="1602822"/>
            <a:ext cx="8248064" cy="3426377"/>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760310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3792" y="705678"/>
            <a:ext cx="4293704" cy="400110"/>
          </a:xfrm>
          <a:prstGeom prst="rect">
            <a:avLst/>
          </a:prstGeom>
          <a:noFill/>
        </p:spPr>
        <p:txBody>
          <a:bodyPr wrap="square" rtlCol="0">
            <a:spAutoFit/>
          </a:bodyPr>
          <a:lstStyle/>
          <a:p>
            <a:r>
              <a:rPr lang="en-IN" sz="2000" b="1" dirty="0" smtClean="0">
                <a:latin typeface="Book Antiqua" panose="02040602050305030304" pitchFamily="18" charset="0"/>
              </a:rPr>
              <a:t>PROBLEM STATEMENT</a:t>
            </a:r>
            <a:endParaRPr lang="en-IN" sz="2000" b="1" dirty="0">
              <a:latin typeface="Book Antiqua" panose="02040602050305030304" pitchFamily="18" charset="0"/>
            </a:endParaRPr>
          </a:p>
        </p:txBody>
      </p:sp>
      <p:sp>
        <p:nvSpPr>
          <p:cNvPr id="7" name="TextBox 6"/>
          <p:cNvSpPr txBox="1"/>
          <p:nvPr/>
        </p:nvSpPr>
        <p:spPr>
          <a:xfrm>
            <a:off x="1013792" y="1613306"/>
            <a:ext cx="6490251" cy="4247317"/>
          </a:xfrm>
          <a:prstGeom prst="rect">
            <a:avLst/>
          </a:prstGeom>
          <a:noFill/>
        </p:spPr>
        <p:txBody>
          <a:bodyPr wrap="square" rtlCol="0">
            <a:spAutoFit/>
          </a:bodyPr>
          <a:lstStyle/>
          <a:p>
            <a:pPr marL="285750" lvl="0" indent="-285750" algn="just" defTabSz="914400" eaLnBrk="0" fontAlgn="base" hangingPunct="0">
              <a:lnSpc>
                <a:spcPct val="150000"/>
              </a:lnSpc>
              <a:spcBef>
                <a:spcPct val="0"/>
              </a:spcBef>
              <a:spcAft>
                <a:spcPct val="0"/>
              </a:spcAft>
              <a:buFont typeface="Wingdings" panose="05000000000000000000" pitchFamily="2" charset="2"/>
              <a:buChar char="Ø"/>
            </a:pPr>
            <a:r>
              <a:rPr lang="en-US" altLang="en-US" b="1" dirty="0" smtClean="0">
                <a:latin typeface="Book Antiqua" panose="02040602050305030304" pitchFamily="18" charset="0"/>
              </a:rPr>
              <a:t>Task - </a:t>
            </a:r>
            <a:r>
              <a:rPr lang="en-US" altLang="en-US" dirty="0" smtClean="0">
                <a:latin typeface="Book Antiqua" panose="02040602050305030304" pitchFamily="18" charset="0"/>
              </a:rPr>
              <a:t>To </a:t>
            </a:r>
            <a:r>
              <a:rPr lang="en-US" altLang="en-US" dirty="0">
                <a:latin typeface="Book Antiqua" panose="02040602050305030304" pitchFamily="18" charset="0"/>
              </a:rPr>
              <a:t>analyze the data and identify procurement trends, supplier limitations, and product-based supplier consolidation.</a:t>
            </a:r>
          </a:p>
          <a:p>
            <a:pPr marL="285750" lvl="0" indent="-285750" algn="just" defTabSz="914400" eaLnBrk="0" fontAlgn="base" hangingPunct="0">
              <a:lnSpc>
                <a:spcPct val="150000"/>
              </a:lnSpc>
              <a:spcBef>
                <a:spcPct val="0"/>
              </a:spcBef>
              <a:spcAft>
                <a:spcPct val="0"/>
              </a:spcAft>
              <a:buFont typeface="Wingdings" panose="05000000000000000000" pitchFamily="2" charset="2"/>
              <a:buChar char="Ø"/>
            </a:pPr>
            <a:r>
              <a:rPr lang="en-US" altLang="en-US" b="1" dirty="0" smtClean="0">
                <a:latin typeface="Book Antiqua" panose="02040602050305030304" pitchFamily="18" charset="0"/>
              </a:rPr>
              <a:t>Suppliers - </a:t>
            </a:r>
            <a:r>
              <a:rPr lang="en-US" altLang="en-US" dirty="0" smtClean="0">
                <a:latin typeface="Book Antiqua" panose="02040602050305030304" pitchFamily="18" charset="0"/>
              </a:rPr>
              <a:t>The </a:t>
            </a:r>
            <a:r>
              <a:rPr lang="en-US" altLang="en-US" dirty="0">
                <a:latin typeface="Book Antiqua" panose="02040602050305030304" pitchFamily="18" charset="0"/>
              </a:rPr>
              <a:t>sources of the parts can be Tier 1 or Tier 2 suppliers.</a:t>
            </a:r>
          </a:p>
          <a:p>
            <a:pPr marL="285750" lvl="0" indent="-285750" algn="just" defTabSz="914400" eaLnBrk="0" fontAlgn="base" hangingPunct="0">
              <a:lnSpc>
                <a:spcPct val="150000"/>
              </a:lnSpc>
              <a:spcBef>
                <a:spcPct val="0"/>
              </a:spcBef>
              <a:spcAft>
                <a:spcPct val="0"/>
              </a:spcAft>
              <a:buFont typeface="Wingdings" panose="05000000000000000000" pitchFamily="2" charset="2"/>
              <a:buChar char="Ø"/>
            </a:pPr>
            <a:r>
              <a:rPr lang="en-US" altLang="en-US" b="1" dirty="0" smtClean="0">
                <a:latin typeface="Book Antiqua" panose="02040602050305030304" pitchFamily="18" charset="0"/>
              </a:rPr>
              <a:t>Findings – </a:t>
            </a:r>
            <a:r>
              <a:rPr lang="en-US" altLang="en-US" dirty="0" smtClean="0">
                <a:latin typeface="Book Antiqua" panose="02040602050305030304" pitchFamily="18" charset="0"/>
              </a:rPr>
              <a:t>It should help Procurement </a:t>
            </a:r>
            <a:r>
              <a:rPr lang="en-US" altLang="en-US" dirty="0">
                <a:latin typeface="Book Antiqua" panose="02040602050305030304" pitchFamily="18" charset="0"/>
              </a:rPr>
              <a:t>Department make better strategic decisions for the supply chain</a:t>
            </a:r>
            <a:r>
              <a:rPr lang="en-US" altLang="en-US" dirty="0" smtClean="0">
                <a:latin typeface="Book Antiqua" panose="02040602050305030304" pitchFamily="18" charset="0"/>
              </a:rPr>
              <a:t>.</a:t>
            </a:r>
          </a:p>
          <a:p>
            <a:pPr marL="285750" indent="-285750" algn="just" defTabSz="914400" eaLnBrk="0" fontAlgn="base" hangingPunct="0">
              <a:lnSpc>
                <a:spcPct val="150000"/>
              </a:lnSpc>
              <a:spcBef>
                <a:spcPct val="0"/>
              </a:spcBef>
              <a:spcAft>
                <a:spcPct val="0"/>
              </a:spcAft>
              <a:buFont typeface="Wingdings" panose="05000000000000000000" pitchFamily="2" charset="2"/>
              <a:buChar char="Ø"/>
            </a:pPr>
            <a:r>
              <a:rPr lang="en-US" altLang="en-US" b="1" dirty="0" smtClean="0">
                <a:latin typeface="Book Antiqua" panose="02040602050305030304" pitchFamily="18" charset="0"/>
              </a:rPr>
              <a:t>Goal - </a:t>
            </a:r>
            <a:r>
              <a:rPr lang="en-US" altLang="en-US" dirty="0">
                <a:latin typeface="Book Antiqua" panose="02040602050305030304" pitchFamily="18" charset="0"/>
              </a:rPr>
              <a:t>T</a:t>
            </a:r>
            <a:r>
              <a:rPr lang="en-US" altLang="en-US" dirty="0" smtClean="0">
                <a:latin typeface="Book Antiqua" panose="02040602050305030304" pitchFamily="18" charset="0"/>
              </a:rPr>
              <a:t>o </a:t>
            </a:r>
            <a:r>
              <a:rPr lang="en-US" altLang="en-US" dirty="0">
                <a:latin typeface="Book Antiqua" panose="02040602050305030304" pitchFamily="18" charset="0"/>
              </a:rPr>
              <a:t>minimize cost impact to the company.</a:t>
            </a:r>
          </a:p>
          <a:p>
            <a:pPr lvl="0" algn="just" defTabSz="914400" eaLnBrk="0" fontAlgn="base" hangingPunct="0">
              <a:lnSpc>
                <a:spcPct val="150000"/>
              </a:lnSpc>
              <a:spcBef>
                <a:spcPct val="0"/>
              </a:spcBef>
              <a:spcAft>
                <a:spcPct val="0"/>
              </a:spcAft>
            </a:pPr>
            <a:endParaRPr lang="en-US" altLang="en-US" dirty="0">
              <a:latin typeface="Book Antiqua" panose="02040602050305030304" pitchFamily="18" charset="0"/>
            </a:endParaRPr>
          </a:p>
          <a:p>
            <a:pPr lvl="0" algn="just" defTabSz="914400" eaLnBrk="0" fontAlgn="base" hangingPunct="0">
              <a:lnSpc>
                <a:spcPct val="150000"/>
              </a:lnSpc>
              <a:spcBef>
                <a:spcPct val="0"/>
              </a:spcBef>
              <a:spcAft>
                <a:spcPct val="0"/>
              </a:spcAft>
            </a:pPr>
            <a:endParaRPr lang="en-US" altLang="en-US" dirty="0">
              <a:latin typeface="Book Antiqua" panose="02040602050305030304" pitchFamily="18" charset="0"/>
            </a:endParaRPr>
          </a:p>
        </p:txBody>
      </p:sp>
      <p:sp>
        <p:nvSpPr>
          <p:cNvPr id="8" name="Rectangle 2"/>
          <p:cNvSpPr>
            <a:spLocks noChangeArrowheads="1"/>
          </p:cNvSpPr>
          <p:nvPr/>
        </p:nvSpPr>
        <p:spPr bwMode="auto">
          <a:xfrm>
            <a:off x="0" y="-138499"/>
            <a:ext cx="65" cy="276999"/>
          </a:xfrm>
          <a:prstGeom prst="rect">
            <a:avLst/>
          </a:prstGeom>
          <a:solidFill>
            <a:srgbClr val="34354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28" name="Picture 4" descr="Why? card isolated on white background"/>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931426" y="1357483"/>
            <a:ext cx="4036433" cy="4188551"/>
          </a:xfrm>
          <a:prstGeom prst="rect">
            <a:avLst/>
          </a:prstGeom>
          <a:noFill/>
          <a:effectLst>
            <a:softEdge rad="635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44008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4339" y="795130"/>
            <a:ext cx="4293704" cy="400110"/>
          </a:xfrm>
          <a:prstGeom prst="rect">
            <a:avLst/>
          </a:prstGeom>
          <a:noFill/>
        </p:spPr>
        <p:txBody>
          <a:bodyPr wrap="square" rtlCol="0">
            <a:spAutoFit/>
          </a:bodyPr>
          <a:lstStyle/>
          <a:p>
            <a:r>
              <a:rPr lang="en-IN" sz="2000" b="1" dirty="0" smtClean="0">
                <a:latin typeface="Book Antiqua" panose="02040602050305030304" pitchFamily="18" charset="0"/>
              </a:rPr>
              <a:t>SUPPLIER OVERVIEW</a:t>
            </a:r>
            <a:endParaRPr lang="en-IN" sz="2000" b="1" dirty="0">
              <a:latin typeface="Book Antiqua" panose="02040602050305030304" pitchFamily="18" charset="0"/>
            </a:endParaRPr>
          </a:p>
        </p:txBody>
      </p:sp>
      <p:sp>
        <p:nvSpPr>
          <p:cNvPr id="3" name="TextBox 2"/>
          <p:cNvSpPr txBox="1"/>
          <p:nvPr/>
        </p:nvSpPr>
        <p:spPr>
          <a:xfrm>
            <a:off x="924339" y="1592805"/>
            <a:ext cx="7195931" cy="300082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smtClean="0">
                <a:latin typeface="Book Antiqua" panose="02040602050305030304" pitchFamily="18" charset="0"/>
              </a:rPr>
              <a:t>This Report Page gives </a:t>
            </a:r>
            <a:r>
              <a:rPr lang="en-US" dirty="0">
                <a:latin typeface="Book Antiqua" panose="02040602050305030304" pitchFamily="18" charset="0"/>
              </a:rPr>
              <a:t>us a supplier status and its capabilities</a:t>
            </a:r>
            <a:r>
              <a:rPr lang="en-US" dirty="0" smtClean="0">
                <a:latin typeface="Book Antiqua" panose="02040602050305030304" pitchFamily="18" charset="0"/>
              </a:rPr>
              <a:t>. Also </a:t>
            </a:r>
            <a:r>
              <a:rPr lang="en-US" dirty="0">
                <a:latin typeface="Book Antiqua" panose="02040602050305030304" pitchFamily="18" charset="0"/>
              </a:rPr>
              <a:t>help the responsible Purchase Group (Buyer) get a focused quick insight for the suppliers.</a:t>
            </a:r>
            <a:endParaRPr lang="en-IN" dirty="0" smtClean="0">
              <a:latin typeface="Book Antiqua" panose="02040602050305030304" pitchFamily="18" charset="0"/>
            </a:endParaRPr>
          </a:p>
          <a:p>
            <a:pPr marL="285750" indent="-285750" algn="just">
              <a:lnSpc>
                <a:spcPct val="150000"/>
              </a:lnSpc>
              <a:buFont typeface="Wingdings" panose="05000000000000000000" pitchFamily="2" charset="2"/>
              <a:buChar char="Ø"/>
            </a:pPr>
            <a:r>
              <a:rPr lang="en-IN" dirty="0" smtClean="0">
                <a:latin typeface="Book Antiqua" panose="02040602050305030304" pitchFamily="18" charset="0"/>
              </a:rPr>
              <a:t>There are 4 Business unit - Petrol System has highest Purchase Volume(638.45M) from AM&amp; ACP situated in Bangalore and Automotive Engineering has lower purchase volume(59M) from RIL . </a:t>
            </a:r>
          </a:p>
        </p:txBody>
      </p:sp>
      <p:pic>
        <p:nvPicPr>
          <p:cNvPr id="3074" name="Picture 2" descr="55,901 Supplier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24819"/>
          <a:stretch/>
        </p:blipFill>
        <p:spPr bwMode="auto">
          <a:xfrm>
            <a:off x="8772801" y="995185"/>
            <a:ext cx="3174034" cy="4726656"/>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43540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4339" y="834886"/>
            <a:ext cx="4293704" cy="400110"/>
          </a:xfrm>
          <a:prstGeom prst="rect">
            <a:avLst/>
          </a:prstGeom>
          <a:noFill/>
        </p:spPr>
        <p:txBody>
          <a:bodyPr wrap="square" rtlCol="0">
            <a:spAutoFit/>
          </a:bodyPr>
          <a:lstStyle/>
          <a:p>
            <a:r>
              <a:rPr lang="en-IN" sz="2000" b="1" dirty="0" smtClean="0">
                <a:latin typeface="Book Antiqua" panose="02040602050305030304" pitchFamily="18" charset="0"/>
              </a:rPr>
              <a:t>VOLUME MOVEMENT</a:t>
            </a:r>
            <a:endParaRPr lang="en-IN" sz="2000" b="1" dirty="0">
              <a:latin typeface="Book Antiqua" panose="02040602050305030304" pitchFamily="18" charset="0"/>
            </a:endParaRPr>
          </a:p>
        </p:txBody>
      </p:sp>
      <p:sp>
        <p:nvSpPr>
          <p:cNvPr id="3" name="TextBox 2"/>
          <p:cNvSpPr txBox="1"/>
          <p:nvPr/>
        </p:nvSpPr>
        <p:spPr>
          <a:xfrm>
            <a:off x="924339" y="1679714"/>
            <a:ext cx="7146235" cy="300082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smtClean="0">
                <a:latin typeface="Book Antiqua" panose="02040602050305030304" pitchFamily="18" charset="0"/>
              </a:rPr>
              <a:t>This report help to analyze </a:t>
            </a:r>
            <a:r>
              <a:rPr lang="en-US" dirty="0">
                <a:latin typeface="Book Antiqua" panose="02040602050305030304" pitchFamily="18" charset="0"/>
              </a:rPr>
              <a:t>the Purchase volume and Tonnage volume movement throughout different years for past comparisons and business planning upcoming demands</a:t>
            </a:r>
            <a:r>
              <a:rPr lang="en-US" dirty="0" smtClean="0">
                <a:latin typeface="Book Antiqua" panose="02040602050305030304" pitchFamily="18" charset="0"/>
              </a:rPr>
              <a:t>.</a:t>
            </a:r>
          </a:p>
          <a:p>
            <a:pPr marL="285750" indent="-285750" algn="just">
              <a:lnSpc>
                <a:spcPct val="150000"/>
              </a:lnSpc>
              <a:buFont typeface="Wingdings" panose="05000000000000000000" pitchFamily="2" charset="2"/>
              <a:buChar char="Ø"/>
            </a:pPr>
            <a:r>
              <a:rPr lang="en-US" dirty="0" smtClean="0">
                <a:latin typeface="Book Antiqua" panose="02040602050305030304" pitchFamily="18" charset="0"/>
              </a:rPr>
              <a:t>Inserted filter options for business </a:t>
            </a:r>
            <a:r>
              <a:rPr lang="en-US" dirty="0">
                <a:latin typeface="Book Antiqua" panose="02040602050305030304" pitchFamily="18" charset="0"/>
              </a:rPr>
              <a:t>units, purchasing groups, Manufacturing plants, Part Family, supplier names, and raw materials.</a:t>
            </a:r>
            <a:endParaRPr lang="en-IN" dirty="0" smtClean="0">
              <a:latin typeface="Book Antiqua" panose="02040602050305030304" pitchFamily="18" charset="0"/>
            </a:endParaRPr>
          </a:p>
          <a:p>
            <a:pPr marL="285750" indent="-285750" algn="just">
              <a:lnSpc>
                <a:spcPct val="150000"/>
              </a:lnSpc>
              <a:buFont typeface="Wingdings" panose="05000000000000000000" pitchFamily="2" charset="2"/>
              <a:buChar char="Ø"/>
            </a:pPr>
            <a:endParaRPr lang="en-IN" dirty="0">
              <a:latin typeface="Book Antiqua" panose="02040602050305030304" pitchFamily="18" charset="0"/>
            </a:endParaRPr>
          </a:p>
        </p:txBody>
      </p:sp>
      <p:pic>
        <p:nvPicPr>
          <p:cNvPr id="17410" name="Picture 2" descr="28,433 Sales Volume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xmlns="" val="0"/>
              </a:ext>
            </a:extLst>
          </a:blip>
          <a:srcRect r="24665" b="9068"/>
          <a:stretch/>
        </p:blipFill>
        <p:spPr bwMode="auto">
          <a:xfrm>
            <a:off x="8428383" y="1202237"/>
            <a:ext cx="3568148" cy="3955773"/>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83479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15008" y="1159418"/>
            <a:ext cx="10992679" cy="923330"/>
          </a:xfrm>
          <a:prstGeom prst="rect">
            <a:avLst/>
          </a:prstGeom>
          <a:noFill/>
        </p:spPr>
        <p:txBody>
          <a:bodyPr wrap="square" rtlCol="0">
            <a:spAutoFit/>
          </a:bodyPr>
          <a:lstStyle/>
          <a:p>
            <a:pPr algn="just"/>
            <a:r>
              <a:rPr lang="en-US" dirty="0" smtClean="0">
                <a:latin typeface="Book Antiqua" panose="02040602050305030304" pitchFamily="18" charset="0"/>
              </a:rPr>
              <a:t>Q1- Non-MSME </a:t>
            </a:r>
            <a:r>
              <a:rPr lang="en-US" dirty="0">
                <a:latin typeface="Book Antiqua" panose="02040602050305030304" pitchFamily="18" charset="0"/>
              </a:rPr>
              <a:t>suppliers are basically the ones which have a Turnover &gt; 100cr (1000 Million), Lower than this will be classified into different types of MSME </a:t>
            </a:r>
            <a:r>
              <a:rPr lang="en-US" dirty="0" smtClean="0">
                <a:latin typeface="Book Antiqua" panose="02040602050305030304" pitchFamily="18" charset="0"/>
              </a:rPr>
              <a:t>category. How </a:t>
            </a:r>
            <a:r>
              <a:rPr lang="en-US" dirty="0">
                <a:latin typeface="Book Antiqua" panose="02040602050305030304" pitchFamily="18" charset="0"/>
              </a:rPr>
              <a:t>many of these suppliers do we have where we can not grow more business</a:t>
            </a:r>
            <a:r>
              <a:rPr lang="en-US" dirty="0" smtClean="0">
                <a:latin typeface="Book Antiqua" panose="02040602050305030304" pitchFamily="18" charset="0"/>
              </a:rPr>
              <a:t>?</a:t>
            </a:r>
            <a:endParaRPr lang="en-US" dirty="0">
              <a:latin typeface="Book Antiqua" panose="0204060205030503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130825" y="2082748"/>
            <a:ext cx="7086601" cy="4034765"/>
          </a:xfrm>
          <a:prstGeom prst="rect">
            <a:avLst/>
          </a:prstGeom>
        </p:spPr>
      </p:pic>
      <p:sp>
        <p:nvSpPr>
          <p:cNvPr id="5" name="TextBox 4"/>
          <p:cNvSpPr txBox="1"/>
          <p:nvPr/>
        </p:nvSpPr>
        <p:spPr>
          <a:xfrm>
            <a:off x="815008" y="367747"/>
            <a:ext cx="4293704" cy="400110"/>
          </a:xfrm>
          <a:prstGeom prst="rect">
            <a:avLst/>
          </a:prstGeom>
          <a:noFill/>
        </p:spPr>
        <p:txBody>
          <a:bodyPr wrap="square" rtlCol="0">
            <a:spAutoFit/>
          </a:bodyPr>
          <a:lstStyle/>
          <a:p>
            <a:r>
              <a:rPr lang="en-IN" sz="2000" b="1" dirty="0" smtClean="0">
                <a:latin typeface="Book Antiqua" panose="02040602050305030304" pitchFamily="18" charset="0"/>
              </a:rPr>
              <a:t>BUSINESS QUESTIONS</a:t>
            </a:r>
            <a:endParaRPr lang="en-IN" sz="2000" b="1" dirty="0">
              <a:latin typeface="Book Antiqua" panose="02040602050305030304" pitchFamily="18" charset="0"/>
            </a:endParaRPr>
          </a:p>
        </p:txBody>
      </p:sp>
      <p:sp>
        <p:nvSpPr>
          <p:cNvPr id="6" name="TextBox 5"/>
          <p:cNvSpPr txBox="1"/>
          <p:nvPr/>
        </p:nvSpPr>
        <p:spPr>
          <a:xfrm>
            <a:off x="6211956" y="6117513"/>
            <a:ext cx="213939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Five suppliers</a:t>
            </a:r>
            <a:endParaRPr lang="en-IN" sz="2000" dirty="0">
              <a:latin typeface="Book Antiqua" panose="02040602050305030304" pitchFamily="18" charset="0"/>
            </a:endParaRPr>
          </a:p>
        </p:txBody>
      </p:sp>
    </p:spTree>
    <p:extLst>
      <p:ext uri="{BB962C8B-B14F-4D97-AF65-F5344CB8AC3E}">
        <p14:creationId xmlns:p14="http://schemas.microsoft.com/office/powerpoint/2010/main" xmlns="" val="8145598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5252" y="697124"/>
            <a:ext cx="10952921" cy="923330"/>
          </a:xfrm>
          <a:prstGeom prst="rect">
            <a:avLst/>
          </a:prstGeom>
          <a:noFill/>
        </p:spPr>
        <p:txBody>
          <a:bodyPr wrap="square" rtlCol="0">
            <a:spAutoFit/>
          </a:bodyPr>
          <a:lstStyle/>
          <a:p>
            <a:pPr algn="just"/>
            <a:r>
              <a:rPr lang="en-US" dirty="0" smtClean="0">
                <a:latin typeface="Book Antiqua" panose="02040602050305030304" pitchFamily="18" charset="0"/>
              </a:rPr>
              <a:t>Q2- We </a:t>
            </a:r>
            <a:r>
              <a:rPr lang="en-US" dirty="0">
                <a:latin typeface="Book Antiqua" panose="02040602050305030304" pitchFamily="18" charset="0"/>
              </a:rPr>
              <a:t>have a forecast that the business for ferrous casting will reduce year on year, show me how many of our ferrous casting suppliers we would need to stop business in future as the demand starts coming down.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xmlns="" val="0"/>
              </a:ext>
            </a:extLst>
          </a:blip>
          <a:srcRect l="2279" r="1253" b="3306"/>
          <a:stretch/>
        </p:blipFill>
        <p:spPr>
          <a:xfrm>
            <a:off x="2643809" y="1498532"/>
            <a:ext cx="7991061" cy="4207801"/>
          </a:xfrm>
          <a:prstGeom prst="rect">
            <a:avLst/>
          </a:prstGeom>
        </p:spPr>
      </p:pic>
      <p:sp>
        <p:nvSpPr>
          <p:cNvPr id="7" name="TextBox 6"/>
          <p:cNvSpPr txBox="1"/>
          <p:nvPr/>
        </p:nvSpPr>
        <p:spPr>
          <a:xfrm>
            <a:off x="5864085" y="5803072"/>
            <a:ext cx="246490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Four suppliers</a:t>
            </a:r>
            <a:endParaRPr lang="en-IN" sz="2000" dirty="0">
              <a:latin typeface="Book Antiqua" panose="02040602050305030304" pitchFamily="18" charset="0"/>
            </a:endParaRPr>
          </a:p>
        </p:txBody>
      </p:sp>
    </p:spTree>
    <p:extLst>
      <p:ext uri="{BB962C8B-B14F-4D97-AF65-F5344CB8AC3E}">
        <p14:creationId xmlns:p14="http://schemas.microsoft.com/office/powerpoint/2010/main" xmlns="" val="2842002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4157" y="641489"/>
            <a:ext cx="10883347" cy="646331"/>
          </a:xfrm>
          <a:prstGeom prst="rect">
            <a:avLst/>
          </a:prstGeom>
          <a:noFill/>
        </p:spPr>
        <p:txBody>
          <a:bodyPr wrap="square" rtlCol="0">
            <a:spAutoFit/>
          </a:bodyPr>
          <a:lstStyle/>
          <a:p>
            <a:r>
              <a:rPr lang="en-US" dirty="0" smtClean="0">
                <a:latin typeface="Book Antiqua" panose="02040602050305030304" pitchFamily="18" charset="0"/>
              </a:rPr>
              <a:t>Q3- Find </a:t>
            </a:r>
            <a:r>
              <a:rPr lang="en-US" dirty="0">
                <a:latin typeface="Book Antiqua" panose="02040602050305030304" pitchFamily="18" charset="0"/>
              </a:rPr>
              <a:t>out the list of Small MSME suppliers where the supply chain will not increase till tier 2 suppliers as they will have full Casting and Machining capabilities.</a:t>
            </a:r>
            <a:endParaRPr lang="en-IN" dirty="0">
              <a:latin typeface="Book Antiqua" panose="020406020503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75453" y="1409634"/>
            <a:ext cx="8096245" cy="4347667"/>
          </a:xfrm>
          <a:prstGeom prst="rect">
            <a:avLst/>
          </a:prstGeom>
        </p:spPr>
      </p:pic>
      <p:sp>
        <p:nvSpPr>
          <p:cNvPr id="5" name="TextBox 4"/>
          <p:cNvSpPr txBox="1"/>
          <p:nvPr/>
        </p:nvSpPr>
        <p:spPr>
          <a:xfrm>
            <a:off x="5814392" y="5844447"/>
            <a:ext cx="213939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Six suppliers</a:t>
            </a:r>
            <a:endParaRPr lang="en-IN" sz="2000" dirty="0">
              <a:latin typeface="Book Antiqua" panose="02040602050305030304" pitchFamily="18" charset="0"/>
            </a:endParaRPr>
          </a:p>
        </p:txBody>
      </p:sp>
    </p:spTree>
    <p:extLst>
      <p:ext uri="{BB962C8B-B14F-4D97-AF65-F5344CB8AC3E}">
        <p14:creationId xmlns:p14="http://schemas.microsoft.com/office/powerpoint/2010/main" xmlns="" val="520584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2878" y="487017"/>
            <a:ext cx="9303026" cy="1013792"/>
          </a:xfrm>
          <a:prstGeom prst="rect">
            <a:avLst/>
          </a:prstGeom>
          <a:noFill/>
        </p:spPr>
        <p:txBody>
          <a:bodyPr wrap="square" rtlCol="0">
            <a:spAutoFit/>
          </a:bodyPr>
          <a:lstStyle/>
          <a:p>
            <a:endParaRPr lang="en-IN" dirty="0"/>
          </a:p>
        </p:txBody>
      </p:sp>
      <p:sp>
        <p:nvSpPr>
          <p:cNvPr id="3" name="TextBox 2"/>
          <p:cNvSpPr txBox="1"/>
          <p:nvPr/>
        </p:nvSpPr>
        <p:spPr>
          <a:xfrm>
            <a:off x="864704" y="487016"/>
            <a:ext cx="10406270" cy="923330"/>
          </a:xfrm>
          <a:prstGeom prst="rect">
            <a:avLst/>
          </a:prstGeom>
          <a:noFill/>
        </p:spPr>
        <p:txBody>
          <a:bodyPr wrap="square" rtlCol="0">
            <a:spAutoFit/>
          </a:bodyPr>
          <a:lstStyle/>
          <a:p>
            <a:r>
              <a:rPr lang="en-US" dirty="0" smtClean="0">
                <a:latin typeface="Book Antiqua" panose="02040602050305030304" pitchFamily="18" charset="0"/>
              </a:rPr>
              <a:t>Q4- As </a:t>
            </a:r>
            <a:r>
              <a:rPr lang="en-US" dirty="0">
                <a:latin typeface="Book Antiqua" panose="02040602050305030304" pitchFamily="18" charset="0"/>
              </a:rPr>
              <a:t>per Government rules, we can't increase the payment terms more than 45 days for any type of MSME suppliers. Keeping this in mind do we have any Non-MSME suppliers where we can go above 45 days. If yes, what is the supplier name?</a:t>
            </a:r>
            <a:endParaRPr lang="en-IN" dirty="0">
              <a:latin typeface="Book Antiqua" panose="0204060205030503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85429" y="1410346"/>
            <a:ext cx="8178649" cy="4349472"/>
          </a:xfrm>
          <a:prstGeom prst="rect">
            <a:avLst/>
          </a:prstGeom>
        </p:spPr>
      </p:pic>
      <p:sp>
        <p:nvSpPr>
          <p:cNvPr id="5" name="TextBox 4"/>
          <p:cNvSpPr txBox="1"/>
          <p:nvPr/>
        </p:nvSpPr>
        <p:spPr>
          <a:xfrm>
            <a:off x="5669031" y="5860223"/>
            <a:ext cx="3236429"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smtClean="0">
                <a:latin typeface="Book Antiqua" panose="02040602050305030304" pitchFamily="18" charset="0"/>
              </a:rPr>
              <a:t>Supplier Name- GPL</a:t>
            </a:r>
            <a:endParaRPr lang="en-IN" sz="2000" dirty="0">
              <a:latin typeface="Book Antiqua" panose="02040602050305030304" pitchFamily="18" charset="0"/>
            </a:endParaRPr>
          </a:p>
        </p:txBody>
      </p:sp>
    </p:spTree>
    <p:extLst>
      <p:ext uri="{BB962C8B-B14F-4D97-AF65-F5344CB8AC3E}">
        <p14:creationId xmlns:p14="http://schemas.microsoft.com/office/powerpoint/2010/main" xmlns="" val="3952955741"/>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openxmlformats.org/package/2006/metadata/core-properties"/>
    <ds:schemaRef ds:uri="71af3243-3dd4-4a8d-8c0d-dd76da1f02a5"/>
    <ds:schemaRef ds:uri="http://www.w3.org/XML/1998/namespace"/>
    <ds:schemaRef ds:uri="http://purl.org/dc/elements/1.1/"/>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16c05727-aa75-4e4a-9b5f-8a80a1165891"/>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922</Words>
  <Application>Microsoft Office PowerPoint</Application>
  <PresentationFormat>Custom</PresentationFormat>
  <Paragraphs>66</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Crop</vt:lpstr>
      <vt:lpstr>XYZ Pvt Ltd Company-  Account Department Overview </vt:lpstr>
      <vt:lpstr>Agenda</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2023-05-20T07:16:19Z</dcterms:created>
  <dcterms:modified xsi:type="dcterms:W3CDTF">2023-10-25T10:14:01Z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